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media/image2.jpg" ContentType="image/jpe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6"/>
  </p:notesMasterIdLst>
  <p:sldIdLst>
    <p:sldId id="256" r:id="rId2"/>
    <p:sldId id="258" r:id="rId3"/>
    <p:sldId id="260" r:id="rId4"/>
    <p:sldId id="259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4" autoAdjust="0"/>
    <p:restoredTop sz="94660"/>
  </p:normalViewPr>
  <p:slideViewPr>
    <p:cSldViewPr snapToGrid="0">
      <p:cViewPr varScale="1">
        <p:scale>
          <a:sx n="64" d="100"/>
          <a:sy n="64" d="100"/>
        </p:scale>
        <p:origin x="4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9B416F-0D18-45BD-934B-DE1CA7803DED}" type="datetimeFigureOut">
              <a:rPr lang="tr-TR" smtClean="0"/>
              <a:t>02.12.2016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7A94F8-4BE3-4620-AA91-C777E09F38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4635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37018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8C85-653D-4799-A0DD-71DD966D2087}" type="datetimeFigureOut">
              <a:rPr lang="tr-TR" smtClean="0"/>
              <a:t>02.12.2016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A101-205A-4BA8-B68E-9198FE20A3DC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0503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8C85-653D-4799-A0DD-71DD966D2087}" type="datetimeFigureOut">
              <a:rPr lang="tr-TR" smtClean="0"/>
              <a:t>02.12.2016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A101-205A-4BA8-B68E-9198FE20A3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9325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8C85-653D-4799-A0DD-71DD966D2087}" type="datetimeFigureOut">
              <a:rPr lang="tr-TR" smtClean="0"/>
              <a:t>02.12.2016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A101-205A-4BA8-B68E-9198FE20A3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27300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8C85-653D-4799-A0DD-71DD966D2087}" type="datetimeFigureOut">
              <a:rPr lang="tr-TR" smtClean="0"/>
              <a:t>02.12.2016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A101-205A-4BA8-B68E-9198FE20A3DC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511892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8C85-653D-4799-A0DD-71DD966D2087}" type="datetimeFigureOut">
              <a:rPr lang="tr-TR" smtClean="0"/>
              <a:t>02.12.2016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A101-205A-4BA8-B68E-9198FE20A3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04355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8C85-653D-4799-A0DD-71DD966D2087}" type="datetimeFigureOut">
              <a:rPr lang="tr-TR" smtClean="0"/>
              <a:t>02.12.2016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A101-205A-4BA8-B68E-9198FE20A3DC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136211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8C85-653D-4799-A0DD-71DD966D2087}" type="datetimeFigureOut">
              <a:rPr lang="tr-TR" smtClean="0"/>
              <a:t>02.12.2016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A101-205A-4BA8-B68E-9198FE20A3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05068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8C85-653D-4799-A0DD-71DD966D2087}" type="datetimeFigureOut">
              <a:rPr lang="tr-TR" smtClean="0"/>
              <a:t>02.12.2016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A101-205A-4BA8-B68E-9198FE20A3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05052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8C85-653D-4799-A0DD-71DD966D2087}" type="datetimeFigureOut">
              <a:rPr lang="tr-TR" smtClean="0"/>
              <a:t>02.12.2016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A101-205A-4BA8-B68E-9198FE20A3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5604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8C85-653D-4799-A0DD-71DD966D2087}" type="datetimeFigureOut">
              <a:rPr lang="tr-TR" smtClean="0"/>
              <a:t>02.12.2016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A101-205A-4BA8-B68E-9198FE20A3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1382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8C85-653D-4799-A0DD-71DD966D2087}" type="datetimeFigureOut">
              <a:rPr lang="tr-TR" smtClean="0"/>
              <a:t>02.12.2016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A101-205A-4BA8-B68E-9198FE20A3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3214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8C85-653D-4799-A0DD-71DD966D2087}" type="datetimeFigureOut">
              <a:rPr lang="tr-TR" smtClean="0"/>
              <a:t>02.12.2016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A101-205A-4BA8-B68E-9198FE20A3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5829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8C85-653D-4799-A0DD-71DD966D2087}" type="datetimeFigureOut">
              <a:rPr lang="tr-TR" smtClean="0"/>
              <a:t>02.12.2016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A101-205A-4BA8-B68E-9198FE20A3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2817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8C85-653D-4799-A0DD-71DD966D2087}" type="datetimeFigureOut">
              <a:rPr lang="tr-TR" smtClean="0"/>
              <a:t>02.12.2016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A101-205A-4BA8-B68E-9198FE20A3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9076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8C85-653D-4799-A0DD-71DD966D2087}" type="datetimeFigureOut">
              <a:rPr lang="tr-TR" smtClean="0"/>
              <a:t>02.12.2016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A101-205A-4BA8-B68E-9198FE20A3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2078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8C85-653D-4799-A0DD-71DD966D2087}" type="datetimeFigureOut">
              <a:rPr lang="tr-TR" smtClean="0"/>
              <a:t>02.12.2016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A101-205A-4BA8-B68E-9198FE20A3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0134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8C85-653D-4799-A0DD-71DD966D2087}" type="datetimeFigureOut">
              <a:rPr lang="tr-TR" smtClean="0"/>
              <a:t>02.12.2016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A101-205A-4BA8-B68E-9198FE20A3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0577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21B8C85-653D-4799-A0DD-71DD966D2087}" type="datetimeFigureOut">
              <a:rPr lang="tr-TR" smtClean="0"/>
              <a:t>02.12.2016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3F7A101-205A-4BA8-B68E-9198FE20A3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62448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7847" y="867904"/>
            <a:ext cx="11087394" cy="929899"/>
          </a:xfrm>
        </p:spPr>
        <p:txBody>
          <a:bodyPr>
            <a:normAutofit fontScale="90000"/>
          </a:bodyPr>
          <a:lstStyle/>
          <a:p>
            <a:r>
              <a:rPr lang="tr-TR" b="1" spc="5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b="1" spc="5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tr-TR" b="1" spc="-1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spc="6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Küçük</a:t>
            </a:r>
            <a:r>
              <a:rPr lang="tr-TR" b="1" spc="-1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spc="6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Kareler</a:t>
            </a:r>
            <a:r>
              <a:rPr lang="tr-TR" b="1" spc="-1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spc="7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Yöntemi</a:t>
            </a:r>
            <a:r>
              <a:rPr lang="tr-T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3259" y="2095284"/>
            <a:ext cx="5859533" cy="1655762"/>
          </a:xfrm>
        </p:spPr>
        <p:txBody>
          <a:bodyPr>
            <a:normAutofit fontScale="92500"/>
          </a:bodyPr>
          <a:lstStyle/>
          <a:p>
            <a:pPr algn="just"/>
            <a:r>
              <a:rPr lang="tr-TR" b="1" spc="-1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b="1" spc="-1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tr-T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spc="-1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spc="-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tr-TR" b="1" spc="-1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tr-TR" b="1" spc="-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tr-TR" b="1" spc="-1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spc="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spc="-1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b="1" spc="-1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</a:t>
            </a:r>
            <a:r>
              <a:rPr lang="tr-T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tr-TR" b="1" spc="-1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b="1" spc="-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tr-T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</a:t>
            </a:r>
            <a:r>
              <a:rPr lang="tr-TR" b="1" spc="-1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tr-TR" b="1" spc="-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ntem</a:t>
            </a:r>
            <a:r>
              <a:rPr lang="tr-T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tr-TR" b="1" spc="-2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tr-TR" b="1" spc="-1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v</a:t>
            </a:r>
            <a:r>
              <a:rPr lang="tr-TR" b="1" spc="-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b="1" spc="-1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tr-TR" b="1" spc="-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tr-T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tr-TR" b="1" spc="-1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</a:t>
            </a:r>
            <a:r>
              <a:rPr lang="tr-TR" b="1" spc="-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tr-TR" b="1" spc="1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spc="-1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tr-TR" b="1" spc="-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tr-TR" b="1" spc="-1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tr-TR" b="1" spc="-1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b="1" spc="-1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ğr</a:t>
            </a:r>
            <a:r>
              <a:rPr lang="tr-TR" b="1" spc="-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tr-T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b="1" spc="-1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b="1" spc="-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spc="-1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b="1" spc="-1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b="1" spc="-1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tr-TR" b="1" spc="-1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b="1" spc="-1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</a:t>
            </a:r>
            <a:r>
              <a:rPr lang="tr-TR" b="1" spc="-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ı</a:t>
            </a:r>
            <a:r>
              <a:rPr lang="tr-TR" b="1" spc="-1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tr-TR" b="1" spc="-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b="1" spc="-1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</a:t>
            </a:r>
            <a:r>
              <a:rPr lang="tr-TR" b="1" spc="-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tr-TR" b="1" spc="-15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spc="-5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b="1" spc="-15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b="1" spc="-5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tr-TR" b="1" spc="-2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b="1" spc="-5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tr-TR" b="1" spc="-2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ğ</a:t>
            </a:r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tr-TR" b="1" spc="-5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tr-TR" b="1" spc="-1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d</a:t>
            </a:r>
            <a:r>
              <a:rPr lang="tr-TR" b="1" spc="-15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b="1" spc="-1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ğr</a:t>
            </a:r>
            <a:r>
              <a:rPr lang="tr-TR" b="1" spc="-5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unu</a:t>
            </a:r>
            <a:r>
              <a:rPr lang="tr-TR" b="1" spc="-1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tr-TR" b="1" spc="-5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spc="-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</a:t>
            </a:r>
            <a:r>
              <a:rPr lang="tr-TR" b="1" spc="-1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spc="-1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ay</a:t>
            </a:r>
            <a:r>
              <a:rPr lang="tr-T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ıl</a:t>
            </a:r>
            <a:r>
              <a:rPr lang="tr-TR" b="1" spc="-1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b="1" spc="-2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tr-TR" b="1" spc="-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ı</a:t>
            </a:r>
            <a:r>
              <a:rPr lang="tr-TR" b="1" spc="16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spc="-1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tr-TR" b="1" spc="-1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</a:t>
            </a:r>
            <a:r>
              <a:rPr lang="tr-T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</a:t>
            </a:r>
            <a:r>
              <a:rPr lang="tr-TR" b="1" spc="-1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</a:t>
            </a:r>
            <a:r>
              <a:rPr lang="tr-TR" b="1" spc="-1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b="1" spc="-1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b="1" spc="-1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tr-TR" b="1" spc="15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spc="-1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b="1" spc="-1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</a:t>
            </a:r>
            <a:r>
              <a:rPr lang="tr-TR" b="1" spc="-1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ağ</a:t>
            </a:r>
            <a:r>
              <a:rPr lang="tr-T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ı</a:t>
            </a:r>
            <a:r>
              <a:rPr lang="tr-TR" b="1" spc="-1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tr-TR" b="1" spc="-2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spc="-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tr-TR" b="1" spc="16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spc="-1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b="1" spc="-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mül</a:t>
            </a:r>
            <a:r>
              <a:rPr lang="tr-TR" b="1" spc="16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spc="-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tr-T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tr-TR" b="1" spc="-1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b="1" spc="14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spc="-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spc="-1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lang="tr-TR" b="1" spc="-1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</a:t>
            </a:r>
            <a:r>
              <a:rPr lang="tr-T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tr-TR" b="1" spc="-1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b="1" spc="-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tr-TR" b="1" spc="-1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b="1" spc="-2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b="1" spc="-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</a:t>
            </a:r>
            <a:r>
              <a:rPr lang="tr-T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tr-TR" b="1" spc="-1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tr-TR" b="1" spc="-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r-TR" b="1" spc="15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spc="-1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y=</a:t>
            </a:r>
            <a:r>
              <a:rPr lang="tr-TR" b="1" spc="-1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a+bx</a:t>
            </a:r>
            <a:r>
              <a:rPr lang="tr-TR" b="1" spc="15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spc="-1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b="1" spc="-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b="1" spc="-1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ğr</a:t>
            </a:r>
            <a:r>
              <a:rPr lang="tr-TR" b="1" spc="-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tr-TR" b="1" spc="-1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spc="-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</a:t>
            </a:r>
            <a:r>
              <a:rPr lang="tr-TR" b="1" spc="-1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b="1" spc="15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spc="-1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tr-TR" b="1" spc="-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b="1" spc="-1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tr-T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</a:t>
            </a:r>
            <a:r>
              <a:rPr lang="tr-TR" b="1" spc="-1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b="1" spc="-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tr-TR" b="1" spc="-1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yak</a:t>
            </a:r>
            <a:r>
              <a:rPr lang="tr-T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tr-TR" b="1" spc="-1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b="1" spc="-1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</a:t>
            </a:r>
            <a:r>
              <a:rPr lang="tr-TR" b="1" spc="-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ı</a:t>
            </a:r>
            <a:r>
              <a:rPr lang="tr-TR" b="1" spc="-2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tr-TR" b="1" spc="-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ı</a:t>
            </a:r>
            <a:r>
              <a:rPr lang="tr-T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tr-TR" b="1" spc="-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b="1" spc="-1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aya</a:t>
            </a:r>
            <a:r>
              <a:rPr lang="tr-TR" b="1" spc="-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spc="-1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tr-TR" b="1" spc="-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tr-T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ı</a:t>
            </a:r>
            <a:r>
              <a:rPr lang="tr-TR" b="1" spc="-2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</a:t>
            </a:r>
            <a:r>
              <a:rPr lang="tr-TR" b="1" spc="-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ı</a:t>
            </a:r>
            <a:r>
              <a:rPr lang="tr-T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tr-TR" b="1" spc="-2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ı</a:t>
            </a:r>
            <a:r>
              <a:rPr lang="tr-TR" b="1" spc="-2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ğ</a:t>
            </a:r>
            <a:r>
              <a:rPr lang="tr-T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ı</a:t>
            </a:r>
            <a:r>
              <a:rPr lang="tr-TR" b="1" spc="-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tr-TR" b="1" spc="-1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tr-TR" b="1" spc="-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spc="-1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b="1" spc="-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spc="-1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b</a:t>
            </a:r>
            <a:r>
              <a:rPr lang="tr-T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spc="-1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</a:t>
            </a:r>
            <a:r>
              <a:rPr lang="tr-TR" b="1" spc="-1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b="1" spc="-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yı</a:t>
            </a:r>
            <a:r>
              <a:rPr lang="tr-T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tr-TR" b="1" spc="-1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tr-TR" b="1" spc="-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ı </a:t>
            </a:r>
            <a:r>
              <a:rPr lang="tr-T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tr-TR" b="1" spc="-1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tr-T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tr-TR" b="1" spc="-1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tr-T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spc="-1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b="1" spc="-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spc="-1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b</a:t>
            </a:r>
            <a:r>
              <a:rPr lang="tr-T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</a:t>
            </a:r>
            <a:r>
              <a:rPr lang="tr-TR" b="1" spc="-1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b="1" spc="-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</a:t>
            </a:r>
            <a:r>
              <a:rPr lang="tr-T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tr-TR" b="1" spc="-1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endParaRPr lang="tr-TR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3"/>
          <p:cNvSpPr/>
          <p:nvPr/>
        </p:nvSpPr>
        <p:spPr>
          <a:xfrm>
            <a:off x="7156461" y="1797803"/>
            <a:ext cx="4117848" cy="30861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14158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2890059" y="710237"/>
            <a:ext cx="2329701" cy="45719"/>
          </a:xfrm>
          <a:custGeom>
            <a:avLst/>
            <a:gdLst/>
            <a:ahLst/>
            <a:cxnLst/>
            <a:rect l="l" t="t" r="r" b="b"/>
            <a:pathLst>
              <a:path w="1199514">
                <a:moveTo>
                  <a:pt x="0" y="0"/>
                </a:moveTo>
                <a:lnTo>
                  <a:pt x="1199387" y="0"/>
                </a:lnTo>
              </a:path>
            </a:pathLst>
          </a:custGeom>
          <a:ln w="629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7" b="1">
              <a:solidFill>
                <a:schemeClr val="bg1"/>
              </a:solidFill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874812" y="783022"/>
            <a:ext cx="2551129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659"/>
            <a:r>
              <a:rPr sz="3200" b="1" i="1" spc="17" dirty="0">
                <a:solidFill>
                  <a:schemeClr val="bg1"/>
                </a:solidFill>
                <a:latin typeface="Times New Roman"/>
                <a:cs typeface="Times New Roman"/>
              </a:rPr>
              <a:t>n</a:t>
            </a:r>
            <a:r>
              <a:rPr sz="4000" b="1" spc="-15" baseline="-7716" dirty="0">
                <a:solidFill>
                  <a:schemeClr val="bg1"/>
                </a:solidFill>
                <a:latin typeface="Symbol"/>
                <a:cs typeface="Symbol"/>
              </a:rPr>
              <a:t></a:t>
            </a:r>
            <a:r>
              <a:rPr sz="3200" b="1" spc="-240" baseline="-7716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3200" b="1" i="1" spc="68" dirty="0">
                <a:solidFill>
                  <a:schemeClr val="bg1"/>
                </a:solidFill>
                <a:latin typeface="Times New Roman"/>
                <a:cs typeface="Times New Roman"/>
              </a:rPr>
              <a:t>x</a:t>
            </a:r>
            <a:r>
              <a:rPr sz="3200" b="1" spc="-5" baseline="47619" dirty="0">
                <a:solidFill>
                  <a:schemeClr val="bg1"/>
                </a:solidFill>
                <a:latin typeface="Times New Roman"/>
                <a:cs typeface="Times New Roman"/>
              </a:rPr>
              <a:t>2</a:t>
            </a:r>
            <a:r>
              <a:rPr sz="3200" b="1" baseline="47619" dirty="0">
                <a:solidFill>
                  <a:schemeClr val="bg1"/>
                </a:solidFill>
                <a:latin typeface="Times New Roman"/>
                <a:cs typeface="Times New Roman"/>
              </a:rPr>
              <a:t>  </a:t>
            </a:r>
            <a:r>
              <a:rPr sz="3200" b="1" spc="-61" baseline="47619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3200" b="1" spc="-7" dirty="0">
                <a:solidFill>
                  <a:schemeClr val="bg1"/>
                </a:solidFill>
                <a:latin typeface="Symbol"/>
                <a:cs typeface="Symbol"/>
              </a:rPr>
              <a:t></a:t>
            </a:r>
            <a:r>
              <a:rPr sz="3200" b="1" spc="-44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3200" b="1" spc="-139" dirty="0">
                <a:solidFill>
                  <a:schemeClr val="bg1"/>
                </a:solidFill>
                <a:latin typeface="Symbol"/>
                <a:cs typeface="Symbol"/>
              </a:rPr>
              <a:t></a:t>
            </a:r>
            <a:r>
              <a:rPr sz="4000" b="1" spc="-15" baseline="-7716" dirty="0">
                <a:solidFill>
                  <a:schemeClr val="bg1"/>
                </a:solidFill>
                <a:latin typeface="Symbol"/>
                <a:cs typeface="Symbol"/>
              </a:rPr>
              <a:t></a:t>
            </a:r>
            <a:r>
              <a:rPr sz="3200" b="1" spc="-230" baseline="-7716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3200" b="1" i="1" spc="44" dirty="0">
                <a:solidFill>
                  <a:schemeClr val="bg1"/>
                </a:solidFill>
                <a:latin typeface="Times New Roman"/>
                <a:cs typeface="Times New Roman"/>
              </a:rPr>
              <a:t>x</a:t>
            </a:r>
            <a:r>
              <a:rPr sz="3200" b="1" spc="-133" dirty="0">
                <a:solidFill>
                  <a:schemeClr val="bg1"/>
                </a:solidFill>
                <a:latin typeface="Symbol"/>
                <a:cs typeface="Symbol"/>
              </a:rPr>
              <a:t></a:t>
            </a:r>
            <a:r>
              <a:rPr sz="3200" b="1" spc="-5" baseline="63492" dirty="0">
                <a:solidFill>
                  <a:schemeClr val="bg1"/>
                </a:solidFill>
                <a:latin typeface="Times New Roman"/>
                <a:cs typeface="Times New Roman"/>
              </a:rPr>
              <a:t>2</a:t>
            </a:r>
            <a:endParaRPr sz="3200" b="1" baseline="63492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454482" y="235420"/>
            <a:ext cx="3006671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659"/>
            <a:r>
              <a:rPr sz="3200" b="1" i="1" spc="-10" baseline="-37698" dirty="0">
                <a:solidFill>
                  <a:schemeClr val="bg1"/>
                </a:solidFill>
                <a:latin typeface="Times New Roman"/>
                <a:cs typeface="Times New Roman"/>
              </a:rPr>
              <a:t>b</a:t>
            </a:r>
            <a:r>
              <a:rPr sz="3200" b="1" i="1" spc="-46" baseline="-37698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3200" b="1" spc="-10" baseline="-37698" dirty="0">
                <a:solidFill>
                  <a:schemeClr val="bg1"/>
                </a:solidFill>
                <a:latin typeface="Symbol"/>
                <a:cs typeface="Symbol"/>
              </a:rPr>
              <a:t></a:t>
            </a:r>
            <a:r>
              <a:rPr sz="3200" b="1" spc="56" baseline="-37698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3200" b="1" i="1" spc="17" dirty="0">
                <a:solidFill>
                  <a:schemeClr val="bg1"/>
                </a:solidFill>
                <a:latin typeface="Times New Roman"/>
                <a:cs typeface="Times New Roman"/>
              </a:rPr>
              <a:t>n</a:t>
            </a:r>
            <a:r>
              <a:rPr sz="4000" b="1" spc="-15" baseline="-7716" dirty="0">
                <a:solidFill>
                  <a:schemeClr val="bg1"/>
                </a:solidFill>
                <a:latin typeface="Symbol"/>
                <a:cs typeface="Symbol"/>
              </a:rPr>
              <a:t></a:t>
            </a:r>
            <a:r>
              <a:rPr sz="3200" b="1" spc="-240" baseline="-7716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3200" b="1" i="1" spc="-7" dirty="0">
                <a:solidFill>
                  <a:schemeClr val="bg1"/>
                </a:solidFill>
                <a:latin typeface="Times New Roman"/>
                <a:cs typeface="Times New Roman"/>
              </a:rPr>
              <a:t>xy</a:t>
            </a:r>
            <a:r>
              <a:rPr sz="3200" b="1" i="1" spc="-10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3200" b="1" spc="-7" dirty="0">
                <a:solidFill>
                  <a:schemeClr val="bg1"/>
                </a:solidFill>
                <a:latin typeface="Symbol"/>
                <a:cs typeface="Symbol"/>
              </a:rPr>
              <a:t></a:t>
            </a:r>
            <a:r>
              <a:rPr sz="3200" b="1" spc="-34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4000" b="1" spc="-15" baseline="-7716" dirty="0">
                <a:solidFill>
                  <a:schemeClr val="bg1"/>
                </a:solidFill>
                <a:latin typeface="Symbol"/>
                <a:cs typeface="Symbol"/>
              </a:rPr>
              <a:t></a:t>
            </a:r>
            <a:r>
              <a:rPr sz="3200" b="1" spc="-230" baseline="-7716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3200" b="1" i="1" spc="27" dirty="0">
                <a:solidFill>
                  <a:schemeClr val="bg1"/>
                </a:solidFill>
                <a:latin typeface="Times New Roman"/>
                <a:cs typeface="Times New Roman"/>
              </a:rPr>
              <a:t>x</a:t>
            </a:r>
            <a:r>
              <a:rPr sz="4000" b="1" spc="-15" baseline="-7716" dirty="0">
                <a:solidFill>
                  <a:schemeClr val="bg1"/>
                </a:solidFill>
                <a:latin typeface="Symbol"/>
                <a:cs typeface="Symbol"/>
              </a:rPr>
              <a:t></a:t>
            </a:r>
            <a:r>
              <a:rPr sz="3200" b="1" spc="-168" baseline="-7716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3200" b="1" i="1" spc="-7" dirty="0">
                <a:solidFill>
                  <a:schemeClr val="bg1"/>
                </a:solidFill>
                <a:latin typeface="Times New Roman"/>
                <a:cs typeface="Times New Roman"/>
              </a:rPr>
              <a:t>y</a:t>
            </a:r>
            <a:endParaRPr sz="3200" b="1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850371" y="740710"/>
            <a:ext cx="1645984" cy="68689"/>
          </a:xfrm>
          <a:custGeom>
            <a:avLst/>
            <a:gdLst/>
            <a:ahLst/>
            <a:cxnLst/>
            <a:rect l="l" t="t" r="r" b="b"/>
            <a:pathLst>
              <a:path w="833754">
                <a:moveTo>
                  <a:pt x="0" y="0"/>
                </a:moveTo>
                <a:lnTo>
                  <a:pt x="833627" y="0"/>
                </a:lnTo>
              </a:path>
            </a:pathLst>
          </a:custGeom>
          <a:ln w="629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7" b="1">
              <a:solidFill>
                <a:schemeClr val="bg1"/>
              </a:solidFill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162610" y="695263"/>
            <a:ext cx="81672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659"/>
            <a:r>
              <a:rPr sz="3200" b="1" i="1" spc="-7" dirty="0">
                <a:solidFill>
                  <a:schemeClr val="bg1"/>
                </a:solidFill>
                <a:latin typeface="Times New Roman"/>
                <a:cs typeface="Times New Roman"/>
              </a:rPr>
              <a:t>n</a:t>
            </a:r>
            <a:endParaRPr sz="3200" b="1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320139" y="263513"/>
            <a:ext cx="2706448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659"/>
            <a:r>
              <a:rPr sz="3200" b="1" i="1" spc="-10" baseline="-35714" dirty="0">
                <a:solidFill>
                  <a:schemeClr val="bg1"/>
                </a:solidFill>
                <a:latin typeface="Times New Roman"/>
                <a:cs typeface="Times New Roman"/>
              </a:rPr>
              <a:t>a</a:t>
            </a:r>
            <a:r>
              <a:rPr sz="3200" b="1" i="1" spc="-20" baseline="-35714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3200" b="1" spc="-10" baseline="-35714" dirty="0">
                <a:solidFill>
                  <a:schemeClr val="bg1"/>
                </a:solidFill>
                <a:latin typeface="Symbol"/>
                <a:cs typeface="Symbol"/>
              </a:rPr>
              <a:t></a:t>
            </a:r>
            <a:r>
              <a:rPr sz="3200" b="1" spc="46" baseline="-35714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4000" b="1" spc="-15" baseline="-7716" dirty="0">
                <a:solidFill>
                  <a:schemeClr val="bg1"/>
                </a:solidFill>
                <a:latin typeface="Symbol"/>
                <a:cs typeface="Symbol"/>
              </a:rPr>
              <a:t></a:t>
            </a:r>
            <a:r>
              <a:rPr sz="3200" b="1" spc="-164" baseline="-7716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3200" b="1" i="1" spc="-7" dirty="0">
                <a:solidFill>
                  <a:schemeClr val="bg1"/>
                </a:solidFill>
                <a:latin typeface="Times New Roman"/>
                <a:cs typeface="Times New Roman"/>
              </a:rPr>
              <a:t>y</a:t>
            </a:r>
            <a:r>
              <a:rPr sz="3200" b="1" i="1" spc="-10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3200" b="1" spc="-7" dirty="0">
                <a:solidFill>
                  <a:schemeClr val="bg1"/>
                </a:solidFill>
                <a:latin typeface="Symbol"/>
                <a:cs typeface="Symbol"/>
              </a:rPr>
              <a:t></a:t>
            </a:r>
            <a:r>
              <a:rPr sz="3200" b="1" spc="-61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3200" b="1" i="1" spc="17" dirty="0">
                <a:solidFill>
                  <a:schemeClr val="bg1"/>
                </a:solidFill>
                <a:latin typeface="Times New Roman"/>
                <a:cs typeface="Times New Roman"/>
              </a:rPr>
              <a:t>b</a:t>
            </a:r>
            <a:r>
              <a:rPr sz="4000" b="1" spc="-15" baseline="-7716" dirty="0">
                <a:solidFill>
                  <a:schemeClr val="bg1"/>
                </a:solidFill>
                <a:latin typeface="Symbol"/>
                <a:cs typeface="Symbol"/>
              </a:rPr>
              <a:t></a:t>
            </a:r>
            <a:r>
              <a:rPr sz="3200" b="1" spc="-235" baseline="-7716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3200" b="1" i="1" spc="-7" dirty="0">
                <a:solidFill>
                  <a:schemeClr val="bg1"/>
                </a:solidFill>
                <a:latin typeface="Times New Roman"/>
                <a:cs typeface="Times New Roman"/>
              </a:rPr>
              <a:t>x</a:t>
            </a:r>
            <a:endParaRPr sz="3200" b="1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335120" y="1330624"/>
            <a:ext cx="9670472" cy="47134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659" marR="3464">
              <a:lnSpc>
                <a:spcPct val="102000"/>
              </a:lnSpc>
            </a:pPr>
            <a:r>
              <a:rPr sz="2400" b="1" spc="-3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i</a:t>
            </a:r>
            <a:r>
              <a:rPr sz="2400" b="1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l</a:t>
            </a:r>
            <a:r>
              <a:rPr sz="2400" b="1" spc="-7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e</a:t>
            </a:r>
            <a:r>
              <a:rPr sz="2400" b="1" spc="10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sz="2400" b="1" spc="-7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b</a:t>
            </a:r>
            <a:r>
              <a:rPr sz="2400" b="1" spc="-10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u</a:t>
            </a:r>
            <a:r>
              <a:rPr sz="2400" b="1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l</a:t>
            </a:r>
            <a:r>
              <a:rPr sz="2400" b="1" spc="-10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u</a:t>
            </a:r>
            <a:r>
              <a:rPr sz="2400" b="1" spc="-3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</a:t>
            </a:r>
            <a:r>
              <a:rPr sz="2400" b="1" spc="-7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a</a:t>
            </a:r>
            <a:r>
              <a:rPr sz="2400" b="1" spc="-14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b</a:t>
            </a:r>
            <a:r>
              <a:rPr sz="2400" b="1" spc="-3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il</a:t>
            </a:r>
            <a:r>
              <a:rPr sz="2400" b="1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i</a:t>
            </a:r>
            <a:r>
              <a:rPr sz="2400" b="1" spc="-7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r</a:t>
            </a:r>
            <a:r>
              <a:rPr sz="2400" b="1" spc="-3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.</a:t>
            </a:r>
            <a:r>
              <a:rPr sz="2400" b="1" spc="10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sz="2400" b="1" spc="-7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A</a:t>
            </a:r>
            <a:r>
              <a:rPr sz="2400" b="1" spc="-10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ş</a:t>
            </a:r>
            <a:r>
              <a:rPr sz="2400" b="1" spc="-7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ağ</a:t>
            </a:r>
            <a:r>
              <a:rPr sz="2400" b="1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ı</a:t>
            </a:r>
            <a:r>
              <a:rPr sz="2400" b="1" spc="-7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da</a:t>
            </a:r>
            <a:r>
              <a:rPr sz="2400" b="1" spc="-17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k</a:t>
            </a:r>
            <a:r>
              <a:rPr sz="2400" b="1" spc="-3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i</a:t>
            </a:r>
            <a:r>
              <a:rPr sz="2400" b="1" spc="24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sz="2400" b="1" spc="-7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v</a:t>
            </a:r>
            <a:r>
              <a:rPr sz="2400" b="1" spc="-10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er</a:t>
            </a:r>
            <a:r>
              <a:rPr sz="2400" b="1" spc="-3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i</a:t>
            </a:r>
            <a:r>
              <a:rPr sz="2400" b="1" spc="24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sz="2400" b="1" spc="-7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gr</a:t>
            </a:r>
            <a:r>
              <a:rPr sz="2400" b="1" spc="-3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u</a:t>
            </a:r>
            <a:r>
              <a:rPr sz="2400" b="1" spc="-7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bu</a:t>
            </a:r>
            <a:r>
              <a:rPr sz="2400" b="1" spc="10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sz="2400" b="1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i</a:t>
            </a:r>
            <a:r>
              <a:rPr sz="2400" b="1" spc="-17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ç</a:t>
            </a:r>
            <a:r>
              <a:rPr sz="2400" b="1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i</a:t>
            </a:r>
            <a:r>
              <a:rPr sz="2400" b="1" spc="-7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</a:t>
            </a:r>
            <a:r>
              <a:rPr sz="2400" b="1" spc="17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sz="2400" b="1" spc="-7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a</a:t>
            </a:r>
            <a:r>
              <a:rPr sz="2400" b="1" spc="14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sz="2400" b="1" spc="-7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ve</a:t>
            </a:r>
            <a:r>
              <a:rPr sz="2400" b="1" spc="10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sz="2400" b="1" spc="-7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b</a:t>
            </a:r>
            <a:r>
              <a:rPr sz="2400" b="1" spc="17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sz="2400" b="1" spc="-10" dirty="0" err="1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k</a:t>
            </a:r>
            <a:r>
              <a:rPr sz="2400" b="1" spc="-3" dirty="0" err="1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at</a:t>
            </a:r>
            <a:r>
              <a:rPr sz="2400" b="1" spc="-10" dirty="0" err="1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</a:t>
            </a:r>
            <a:r>
              <a:rPr sz="2400" b="1" spc="-7" dirty="0" err="1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ay</a:t>
            </a:r>
            <a:r>
              <a:rPr sz="2400" b="1" dirty="0" err="1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ıl</a:t>
            </a:r>
            <a:r>
              <a:rPr sz="2400" b="1" spc="-7" dirty="0" err="1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a</a:t>
            </a:r>
            <a:r>
              <a:rPr sz="2400" b="1" spc="-17" dirty="0" err="1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r</a:t>
            </a:r>
            <a:r>
              <a:rPr sz="2400" b="1" dirty="0" err="1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ı</a:t>
            </a:r>
            <a:r>
              <a:rPr sz="2400" b="1" spc="-10" dirty="0" err="1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</a:t>
            </a:r>
            <a:r>
              <a:rPr sz="2400" b="1" spc="-3" dirty="0" err="1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ı</a:t>
            </a:r>
            <a:r>
              <a:rPr sz="2400" b="1" spc="24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sz="2400" b="1" spc="-3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h</a:t>
            </a:r>
            <a:r>
              <a:rPr sz="2400" b="1" spc="-1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es</a:t>
            </a:r>
            <a:r>
              <a:rPr sz="2400" b="1" spc="-7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a</a:t>
            </a:r>
            <a:r>
              <a:rPr sz="2400" b="1" spc="-14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</a:t>
            </a:r>
            <a:r>
              <a:rPr sz="24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l</a:t>
            </a:r>
            <a:r>
              <a:rPr sz="2400" b="1" spc="-7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ay</a:t>
            </a:r>
            <a:r>
              <a:rPr lang="tr-TR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an</a:t>
            </a:r>
            <a:r>
              <a:rPr sz="2400" b="1" spc="17" dirty="0" smtClean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sz="2400" b="1" spc="-7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</a:t>
            </a:r>
            <a:r>
              <a:rPr sz="2400" b="1" spc="-10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ro</a:t>
            </a:r>
            <a:r>
              <a:rPr sz="2400" b="1" spc="-7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gram ya</a:t>
            </a:r>
            <a:r>
              <a:rPr sz="2400" b="1" spc="-3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zal</a:t>
            </a:r>
            <a:r>
              <a:rPr sz="2400" b="1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ı</a:t>
            </a:r>
            <a:r>
              <a:rPr sz="2400" b="1" spc="-3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m.</a:t>
            </a:r>
            <a:endParaRPr sz="2400" b="1" dirty="0">
              <a:solidFill>
                <a:schemeClr val="bg1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8659"/>
            <a:r>
              <a:rPr sz="2400" b="1" spc="4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Ö</a:t>
            </a:r>
            <a:r>
              <a:rPr sz="2400" b="1" spc="37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r</a:t>
            </a:r>
            <a:r>
              <a:rPr sz="2400" b="1" spc="4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ne</a:t>
            </a:r>
            <a:r>
              <a:rPr sz="2400" b="1" spc="44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k</a:t>
            </a:r>
            <a:r>
              <a:rPr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sz="2400" b="1" spc="48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1</a:t>
            </a:r>
            <a:r>
              <a:rPr sz="2400" b="1" spc="-37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:</a:t>
            </a:r>
            <a:endParaRPr sz="2400" b="1" dirty="0">
              <a:solidFill>
                <a:schemeClr val="bg1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31"/>
              </a:spcBef>
            </a:pPr>
            <a:endParaRPr sz="2400" b="1" dirty="0">
              <a:solidFill>
                <a:schemeClr val="bg1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8659">
              <a:lnSpc>
                <a:spcPts val="794"/>
              </a:lnSpc>
            </a:pPr>
            <a:r>
              <a:rPr sz="2400" b="1" spc="-7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1 </a:t>
            </a:r>
            <a:r>
              <a:rPr sz="2400" b="1" spc="-7" dirty="0" smtClean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10</a:t>
            </a:r>
            <a:endParaRPr lang="tr-TR" sz="2400" b="1" spc="-7" dirty="0" smtClean="0">
              <a:solidFill>
                <a:schemeClr val="bg1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8659">
              <a:lnSpc>
                <a:spcPts val="794"/>
              </a:lnSpc>
            </a:pPr>
            <a:endParaRPr lang="tr-TR" sz="2400" b="1" spc="-7" dirty="0" smtClean="0">
              <a:solidFill>
                <a:schemeClr val="bg1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8659">
              <a:lnSpc>
                <a:spcPts val="794"/>
              </a:lnSpc>
            </a:pPr>
            <a:endParaRPr sz="2400" b="1" dirty="0">
              <a:solidFill>
                <a:schemeClr val="bg1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8659">
              <a:lnSpc>
                <a:spcPts val="774"/>
              </a:lnSpc>
            </a:pPr>
            <a:r>
              <a:rPr sz="2400" b="1" spc="-7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2 </a:t>
            </a:r>
            <a:r>
              <a:rPr sz="2400" b="1" spc="-7" dirty="0" smtClean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20</a:t>
            </a:r>
            <a:endParaRPr lang="tr-TR" sz="2400" b="1" spc="-7" dirty="0" smtClean="0">
              <a:solidFill>
                <a:schemeClr val="bg1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8659">
              <a:lnSpc>
                <a:spcPts val="774"/>
              </a:lnSpc>
            </a:pPr>
            <a:endParaRPr lang="tr-TR" sz="2400" b="1" spc="-7" dirty="0" smtClean="0">
              <a:solidFill>
                <a:schemeClr val="bg1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8659">
              <a:lnSpc>
                <a:spcPts val="774"/>
              </a:lnSpc>
            </a:pPr>
            <a:endParaRPr sz="2400" b="1" dirty="0">
              <a:solidFill>
                <a:schemeClr val="bg1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8659">
              <a:lnSpc>
                <a:spcPts val="774"/>
              </a:lnSpc>
            </a:pPr>
            <a:r>
              <a:rPr sz="2400" b="1" spc="-7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3 </a:t>
            </a:r>
            <a:r>
              <a:rPr sz="2400" b="1" spc="-7" dirty="0" smtClean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30</a:t>
            </a:r>
            <a:endParaRPr lang="tr-TR" sz="2400" b="1" spc="-7" dirty="0" smtClean="0">
              <a:solidFill>
                <a:schemeClr val="bg1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8659">
              <a:lnSpc>
                <a:spcPts val="774"/>
              </a:lnSpc>
            </a:pPr>
            <a:endParaRPr lang="tr-TR" sz="2400" b="1" dirty="0" smtClean="0">
              <a:solidFill>
                <a:schemeClr val="bg1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8659">
              <a:lnSpc>
                <a:spcPts val="774"/>
              </a:lnSpc>
            </a:pPr>
            <a:endParaRPr sz="2400" b="1" dirty="0">
              <a:solidFill>
                <a:schemeClr val="bg1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8659">
              <a:lnSpc>
                <a:spcPts val="770"/>
              </a:lnSpc>
            </a:pPr>
            <a:r>
              <a:rPr sz="2400" b="1" spc="-7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4 </a:t>
            </a:r>
            <a:r>
              <a:rPr sz="2400" b="1" spc="-7" dirty="0" smtClean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40</a:t>
            </a:r>
            <a:endParaRPr lang="tr-TR" sz="2400" b="1" spc="-7" dirty="0" smtClean="0">
              <a:solidFill>
                <a:schemeClr val="bg1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8659">
              <a:lnSpc>
                <a:spcPts val="770"/>
              </a:lnSpc>
            </a:pPr>
            <a:endParaRPr lang="tr-TR" sz="2400" b="1" dirty="0" smtClean="0">
              <a:solidFill>
                <a:schemeClr val="bg1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8659">
              <a:lnSpc>
                <a:spcPts val="770"/>
              </a:lnSpc>
            </a:pPr>
            <a:endParaRPr sz="2400" b="1" dirty="0">
              <a:solidFill>
                <a:schemeClr val="bg1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8659">
              <a:lnSpc>
                <a:spcPts val="774"/>
              </a:lnSpc>
            </a:pPr>
            <a:r>
              <a:rPr sz="2400" b="1" spc="-7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5 </a:t>
            </a:r>
            <a:r>
              <a:rPr sz="2400" b="1" spc="-7" dirty="0" smtClean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50</a:t>
            </a:r>
            <a:endParaRPr lang="tr-TR" sz="2400" b="1" spc="-7" dirty="0" smtClean="0">
              <a:solidFill>
                <a:schemeClr val="bg1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8659">
              <a:lnSpc>
                <a:spcPts val="774"/>
              </a:lnSpc>
            </a:pPr>
            <a:endParaRPr lang="tr-TR" sz="2400" b="1" dirty="0" smtClean="0">
              <a:solidFill>
                <a:schemeClr val="bg1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8659">
              <a:lnSpc>
                <a:spcPts val="774"/>
              </a:lnSpc>
            </a:pPr>
            <a:endParaRPr sz="2400" b="1" dirty="0">
              <a:solidFill>
                <a:schemeClr val="bg1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8659">
              <a:lnSpc>
                <a:spcPts val="774"/>
              </a:lnSpc>
            </a:pPr>
            <a:r>
              <a:rPr sz="2400" b="1" spc="-7" dirty="0" smtClean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6 60</a:t>
            </a:r>
            <a:endParaRPr lang="tr-TR" sz="2400" b="1" spc="-7" dirty="0" smtClean="0">
              <a:solidFill>
                <a:schemeClr val="bg1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8659">
              <a:lnSpc>
                <a:spcPts val="774"/>
              </a:lnSpc>
            </a:pPr>
            <a:endParaRPr lang="tr-TR" sz="2400" b="1" dirty="0" smtClean="0">
              <a:solidFill>
                <a:schemeClr val="bg1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8659">
              <a:lnSpc>
                <a:spcPts val="774"/>
              </a:lnSpc>
            </a:pPr>
            <a:endParaRPr sz="2400" b="1" dirty="0">
              <a:solidFill>
                <a:schemeClr val="bg1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8659">
              <a:lnSpc>
                <a:spcPts val="774"/>
              </a:lnSpc>
            </a:pPr>
            <a:r>
              <a:rPr sz="2400" b="1" spc="-7" dirty="0" smtClean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7 70</a:t>
            </a:r>
            <a:endParaRPr lang="tr-TR" sz="2400" b="1" spc="-7" dirty="0" smtClean="0">
              <a:solidFill>
                <a:schemeClr val="bg1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8659">
              <a:lnSpc>
                <a:spcPts val="774"/>
              </a:lnSpc>
            </a:pPr>
            <a:endParaRPr lang="tr-TR" sz="2400" b="1" dirty="0" smtClean="0">
              <a:solidFill>
                <a:schemeClr val="bg1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8659">
              <a:lnSpc>
                <a:spcPts val="774"/>
              </a:lnSpc>
            </a:pPr>
            <a:endParaRPr sz="2400" b="1" dirty="0">
              <a:solidFill>
                <a:schemeClr val="bg1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8659">
              <a:lnSpc>
                <a:spcPts val="774"/>
              </a:lnSpc>
            </a:pPr>
            <a:r>
              <a:rPr sz="2400" b="1" spc="-7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8 </a:t>
            </a:r>
            <a:r>
              <a:rPr sz="2400" b="1" spc="-7" dirty="0" smtClean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80</a:t>
            </a:r>
            <a:endParaRPr lang="tr-TR" sz="2400" b="1" spc="-7" dirty="0" smtClean="0">
              <a:solidFill>
                <a:schemeClr val="bg1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8659">
              <a:lnSpc>
                <a:spcPts val="774"/>
              </a:lnSpc>
            </a:pPr>
            <a:endParaRPr lang="tr-TR" sz="2400" b="1" dirty="0" smtClean="0">
              <a:solidFill>
                <a:schemeClr val="bg1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8659">
              <a:lnSpc>
                <a:spcPts val="774"/>
              </a:lnSpc>
            </a:pPr>
            <a:endParaRPr sz="2400" b="1" dirty="0">
              <a:solidFill>
                <a:schemeClr val="bg1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8659">
              <a:lnSpc>
                <a:spcPts val="770"/>
              </a:lnSpc>
            </a:pPr>
            <a:r>
              <a:rPr sz="2400" b="1" spc="-7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9 </a:t>
            </a:r>
            <a:r>
              <a:rPr sz="2400" b="1" spc="-7" dirty="0" smtClean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90</a:t>
            </a:r>
            <a:endParaRPr lang="tr-TR" sz="2400" b="1" spc="-7" dirty="0" smtClean="0">
              <a:solidFill>
                <a:schemeClr val="bg1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8659">
              <a:lnSpc>
                <a:spcPts val="770"/>
              </a:lnSpc>
            </a:pPr>
            <a:endParaRPr lang="tr-TR" sz="2400" b="1" dirty="0" smtClean="0">
              <a:solidFill>
                <a:schemeClr val="bg1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8659">
              <a:lnSpc>
                <a:spcPts val="770"/>
              </a:lnSpc>
            </a:pPr>
            <a:endParaRPr sz="2400" b="1" dirty="0">
              <a:solidFill>
                <a:schemeClr val="bg1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8659">
              <a:lnSpc>
                <a:spcPts val="794"/>
              </a:lnSpc>
            </a:pPr>
            <a:r>
              <a:rPr sz="2400" b="1" spc="-7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10 </a:t>
            </a:r>
            <a:r>
              <a:rPr sz="2400" b="1" spc="-7" dirty="0" smtClean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100</a:t>
            </a:r>
            <a:endParaRPr lang="tr-TR" sz="2400" b="1" spc="-7" dirty="0" smtClean="0">
              <a:solidFill>
                <a:schemeClr val="bg1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8659">
              <a:lnSpc>
                <a:spcPts val="794"/>
              </a:lnSpc>
            </a:pPr>
            <a:endParaRPr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object 3"/>
          <p:cNvSpPr/>
          <p:nvPr/>
        </p:nvSpPr>
        <p:spPr>
          <a:xfrm>
            <a:off x="7544061" y="1951831"/>
            <a:ext cx="4117848" cy="30861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78176" y="3687359"/>
            <a:ext cx="32419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a= 0</a:t>
            </a:r>
            <a:endParaRPr lang="tr-TR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=10</a:t>
            </a:r>
          </a:p>
          <a:p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=6.4 </a:t>
            </a:r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olması durumunda</a:t>
            </a:r>
          </a:p>
          <a:p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y=? </a:t>
            </a:r>
            <a:endParaRPr lang="tr-TR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18987" y="4518356"/>
            <a:ext cx="5206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64</a:t>
            </a:r>
            <a:endParaRPr lang="tr-TR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4558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5184" y="557506"/>
            <a:ext cx="5998416" cy="4858718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>
            <a:off x="1704109" y="2602101"/>
            <a:ext cx="8728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002221" y="1124773"/>
            <a:ext cx="0" cy="0"/>
          </a:xfrm>
          <a:prstGeom prst="line">
            <a:avLst/>
          </a:prstGeom>
          <a:ln w="25400">
            <a:solidFill>
              <a:schemeClr val="bg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723435"/>
              </p:ext>
            </p:extLst>
          </p:nvPr>
        </p:nvGraphicFramePr>
        <p:xfrm>
          <a:off x="869521" y="1132665"/>
          <a:ext cx="152621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3105"/>
                <a:gridCol w="763105"/>
              </a:tblGrid>
              <a:tr h="370840">
                <a:tc>
                  <a:txBody>
                    <a:bodyPr/>
                    <a:lstStyle/>
                    <a:p>
                      <a:r>
                        <a:rPr lang="tr-TR" b="1" dirty="0" smtClean="0">
                          <a:solidFill>
                            <a:schemeClr val="bg1"/>
                          </a:solidFill>
                        </a:rPr>
                        <a:t>60</a:t>
                      </a:r>
                      <a:endParaRPr lang="tr-TR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b="1" dirty="0" smtClean="0">
                          <a:solidFill>
                            <a:schemeClr val="bg1"/>
                          </a:solidFill>
                        </a:rPr>
                        <a:t>3.1</a:t>
                      </a:r>
                      <a:endParaRPr lang="tr-TR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b="1" dirty="0" smtClean="0">
                          <a:solidFill>
                            <a:schemeClr val="bg1"/>
                          </a:solidFill>
                        </a:rPr>
                        <a:t>61</a:t>
                      </a:r>
                      <a:endParaRPr lang="tr-TR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b="1" dirty="0" smtClean="0">
                          <a:solidFill>
                            <a:schemeClr val="bg1"/>
                          </a:solidFill>
                        </a:rPr>
                        <a:t>3.6</a:t>
                      </a:r>
                      <a:endParaRPr lang="tr-TR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b="1" dirty="0" smtClean="0">
                          <a:solidFill>
                            <a:schemeClr val="bg1"/>
                          </a:solidFill>
                        </a:rPr>
                        <a:t>62</a:t>
                      </a:r>
                      <a:endParaRPr lang="tr-TR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b="1" dirty="0" smtClean="0">
                          <a:solidFill>
                            <a:schemeClr val="bg1"/>
                          </a:solidFill>
                        </a:rPr>
                        <a:t>3.8</a:t>
                      </a:r>
                      <a:endParaRPr lang="tr-TR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b="1" dirty="0" smtClean="0">
                          <a:solidFill>
                            <a:schemeClr val="bg1"/>
                          </a:solidFill>
                        </a:rPr>
                        <a:t>63</a:t>
                      </a:r>
                      <a:endParaRPr lang="tr-TR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b="1" dirty="0" smtClean="0">
                          <a:solidFill>
                            <a:schemeClr val="bg1"/>
                          </a:solidFill>
                        </a:rPr>
                        <a:t>4.0</a:t>
                      </a:r>
                      <a:endParaRPr lang="tr-TR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b="1" dirty="0" smtClean="0">
                          <a:solidFill>
                            <a:schemeClr val="bg1"/>
                          </a:solidFill>
                        </a:rPr>
                        <a:t>65</a:t>
                      </a:r>
                      <a:endParaRPr lang="tr-TR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b="1" dirty="0" smtClean="0">
                          <a:solidFill>
                            <a:schemeClr val="bg1"/>
                          </a:solidFill>
                        </a:rPr>
                        <a:t>4.1</a:t>
                      </a:r>
                      <a:endParaRPr lang="tr-TR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513220" y="4071538"/>
            <a:ext cx="324196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=-7.963209</a:t>
            </a:r>
          </a:p>
          <a:p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b=0.1878329</a:t>
            </a:r>
          </a:p>
          <a:p>
            <a:endParaRPr lang="tr-TR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X=64 olması durumunda</a:t>
            </a:r>
          </a:p>
          <a:p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y=? </a:t>
            </a:r>
            <a:endParaRPr lang="tr-TR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230284" y="5179534"/>
            <a:ext cx="19451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4.058099</a:t>
            </a:r>
            <a:endParaRPr lang="tr-TR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8387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205" y="0"/>
            <a:ext cx="543528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tr-TR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Least</a:t>
            </a:r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Square</a:t>
            </a:r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</a:t>
            </a:r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.....</a:t>
            </a:r>
          </a:p>
          <a:p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En </a:t>
            </a:r>
            <a:r>
              <a:rPr lang="tr-TR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Kucuk</a:t>
            </a:r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Kareler </a:t>
            </a:r>
            <a:r>
              <a:rPr lang="tr-TR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Yontemi</a:t>
            </a:r>
            <a:endParaRPr lang="tr-TR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dimension</a:t>
            </a:r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x(500),y(500)       </a:t>
            </a:r>
          </a:p>
          <a:p>
            <a:r>
              <a:rPr lang="tr-TR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character</a:t>
            </a:r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fnm8*14       </a:t>
            </a:r>
          </a:p>
          <a:p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Write (*,9900) </a:t>
            </a:r>
          </a:p>
          <a:p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9900 format( 5x,' En </a:t>
            </a:r>
            <a:r>
              <a:rPr lang="tr-TR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Kucuk</a:t>
            </a:r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Kareler </a:t>
            </a:r>
            <a:r>
              <a:rPr lang="tr-TR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Yontemi</a:t>
            </a:r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')</a:t>
            </a:r>
          </a:p>
          <a:p>
            <a:r>
              <a:rPr lang="tr-TR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write</a:t>
            </a:r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*,'(a\)')' Data </a:t>
            </a:r>
            <a:r>
              <a:rPr lang="tr-TR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Dosyasinin</a:t>
            </a:r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adini</a:t>
            </a:r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giriniz : '       </a:t>
            </a:r>
          </a:p>
          <a:p>
            <a:r>
              <a:rPr lang="tr-TR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read</a:t>
            </a:r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(*,'(a14)') fnm8      </a:t>
            </a:r>
          </a:p>
          <a:p>
            <a:r>
              <a:rPr lang="tr-TR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kk</a:t>
            </a:r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=500 </a:t>
            </a:r>
          </a:p>
          <a:p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tr-TR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open</a:t>
            </a:r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(8,file=fnm8, </a:t>
            </a:r>
            <a:r>
              <a:rPr lang="tr-TR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status</a:t>
            </a:r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='</a:t>
            </a:r>
            <a:r>
              <a:rPr lang="tr-TR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old</a:t>
            </a:r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')</a:t>
            </a:r>
          </a:p>
          <a:p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tr-TR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nsayac</a:t>
            </a:r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=0       </a:t>
            </a:r>
          </a:p>
          <a:p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10 i=1,kk       </a:t>
            </a:r>
          </a:p>
          <a:p>
            <a:r>
              <a:rPr lang="tr-TR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read</a:t>
            </a:r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(8,*,END=222)x(i),y(i)</a:t>
            </a:r>
          </a:p>
          <a:p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write</a:t>
            </a:r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(*,*) x(i), y(i)</a:t>
            </a:r>
          </a:p>
          <a:p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nsayac</a:t>
            </a:r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=nsayac+1 </a:t>
            </a:r>
          </a:p>
          <a:p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10 </a:t>
            </a:r>
            <a:r>
              <a:rPr lang="tr-TR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continue</a:t>
            </a:r>
            <a:endParaRPr lang="tr-TR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222  </a:t>
            </a:r>
            <a:r>
              <a:rPr lang="tr-TR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continue</a:t>
            </a:r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tr-TR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close</a:t>
            </a:r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(8)</a:t>
            </a:r>
            <a:endParaRPr lang="tr-TR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153890" y="-55159"/>
            <a:ext cx="703811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xx=0.0  </a:t>
            </a:r>
          </a:p>
          <a:p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yy=0.0       </a:t>
            </a:r>
          </a:p>
          <a:p>
            <a:r>
              <a:rPr lang="tr-TR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=0.0       </a:t>
            </a:r>
          </a:p>
          <a:p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x2=0.0       </a:t>
            </a:r>
          </a:p>
          <a:p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24 l=1,nsayac       </a:t>
            </a:r>
          </a:p>
          <a:p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x2=x2+x(l)**2       </a:t>
            </a:r>
          </a:p>
          <a:p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xx=</a:t>
            </a:r>
            <a:r>
              <a:rPr lang="tr-TR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xx+x</a:t>
            </a:r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(l)       </a:t>
            </a:r>
          </a:p>
          <a:p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yy=</a:t>
            </a:r>
            <a:r>
              <a:rPr lang="tr-TR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yy+y</a:t>
            </a:r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(l)       </a:t>
            </a:r>
          </a:p>
          <a:p>
            <a:r>
              <a:rPr lang="tr-TR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tr-TR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xy+x</a:t>
            </a:r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(l)*y(l)</a:t>
            </a:r>
          </a:p>
          <a:p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</a:t>
            </a:r>
            <a:r>
              <a:rPr lang="tr-TR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continue</a:t>
            </a:r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</a:p>
          <a:p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b=(</a:t>
            </a:r>
            <a:r>
              <a:rPr lang="tr-TR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nsayac</a:t>
            </a:r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tr-TR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-yy*xx)/(</a:t>
            </a:r>
            <a:r>
              <a:rPr lang="tr-TR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nsayac</a:t>
            </a:r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*x2-xx**2) </a:t>
            </a:r>
          </a:p>
          <a:p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a=(x2*yy-xx*</a:t>
            </a:r>
            <a:r>
              <a:rPr lang="tr-TR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)/(</a:t>
            </a:r>
            <a:r>
              <a:rPr lang="tr-TR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nsayac</a:t>
            </a:r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*x2-xx**2)       </a:t>
            </a:r>
          </a:p>
          <a:p>
            <a:r>
              <a:rPr lang="tr-TR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write</a:t>
            </a:r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(6,*)'a KATSAYISI=',a       </a:t>
            </a:r>
          </a:p>
          <a:p>
            <a:r>
              <a:rPr lang="tr-TR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write</a:t>
            </a:r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(6,*)'b KATSAYISI=',b</a:t>
            </a:r>
          </a:p>
          <a:p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tr-TR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x'in</a:t>
            </a:r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64 </a:t>
            </a:r>
            <a:r>
              <a:rPr lang="tr-TR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olmasi</a:t>
            </a:r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durumunda y </a:t>
            </a:r>
            <a:r>
              <a:rPr lang="tr-TR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degerimizi</a:t>
            </a:r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hesaplarsak....</a:t>
            </a:r>
          </a:p>
          <a:p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y64=</a:t>
            </a:r>
            <a:r>
              <a:rPr lang="tr-TR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a+b</a:t>
            </a:r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*64</a:t>
            </a:r>
          </a:p>
          <a:p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write</a:t>
            </a:r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(*,*)'</a:t>
            </a:r>
            <a:r>
              <a:rPr lang="tr-TR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64 </a:t>
            </a:r>
            <a:r>
              <a:rPr lang="tr-TR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olmasi</a:t>
            </a:r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durumunda elde </a:t>
            </a:r>
            <a:r>
              <a:rPr lang="tr-TR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edecegimiz</a:t>
            </a:r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tr-TR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degeri</a:t>
            </a:r>
            <a:r>
              <a:rPr lang="tr-T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=',y64</a:t>
            </a:r>
          </a:p>
          <a:p>
            <a:r>
              <a:rPr lang="tr-TR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end</a:t>
            </a:r>
            <a:endParaRPr lang="tr-TR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ject 3"/>
          <p:cNvSpPr/>
          <p:nvPr/>
        </p:nvSpPr>
        <p:spPr>
          <a:xfrm>
            <a:off x="2594576" y="5911771"/>
            <a:ext cx="2472099" cy="45719"/>
          </a:xfrm>
          <a:custGeom>
            <a:avLst/>
            <a:gdLst/>
            <a:ahLst/>
            <a:cxnLst/>
            <a:rect l="l" t="t" r="r" b="b"/>
            <a:pathLst>
              <a:path w="1199514">
                <a:moveTo>
                  <a:pt x="0" y="0"/>
                </a:moveTo>
                <a:lnTo>
                  <a:pt x="1199387" y="0"/>
                </a:lnTo>
              </a:path>
            </a:pathLst>
          </a:custGeom>
          <a:ln w="629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7" b="1">
              <a:solidFill>
                <a:schemeClr val="bg1"/>
              </a:solidFill>
            </a:endParaRPr>
          </a:p>
        </p:txBody>
      </p:sp>
      <p:sp>
        <p:nvSpPr>
          <p:cNvPr id="5" name="object 4"/>
          <p:cNvSpPr txBox="1"/>
          <p:nvPr/>
        </p:nvSpPr>
        <p:spPr>
          <a:xfrm>
            <a:off x="2713346" y="5984556"/>
            <a:ext cx="3252236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659"/>
            <a:r>
              <a:rPr sz="3200" b="1" i="1" spc="17" dirty="0">
                <a:solidFill>
                  <a:schemeClr val="bg1"/>
                </a:solidFill>
                <a:latin typeface="Times New Roman"/>
                <a:cs typeface="Times New Roman"/>
              </a:rPr>
              <a:t>n</a:t>
            </a:r>
            <a:r>
              <a:rPr sz="4000" b="1" spc="-15" baseline="-7716" dirty="0">
                <a:solidFill>
                  <a:schemeClr val="bg1"/>
                </a:solidFill>
                <a:latin typeface="Symbol"/>
                <a:cs typeface="Symbol"/>
              </a:rPr>
              <a:t></a:t>
            </a:r>
            <a:r>
              <a:rPr sz="3200" b="1" spc="-240" baseline="-7716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3200" b="1" i="1" spc="68" dirty="0">
                <a:solidFill>
                  <a:schemeClr val="bg1"/>
                </a:solidFill>
                <a:latin typeface="Times New Roman"/>
                <a:cs typeface="Times New Roman"/>
              </a:rPr>
              <a:t>x</a:t>
            </a:r>
            <a:r>
              <a:rPr sz="3200" b="1" spc="-5" baseline="47619" dirty="0">
                <a:solidFill>
                  <a:schemeClr val="bg1"/>
                </a:solidFill>
                <a:latin typeface="Times New Roman"/>
                <a:cs typeface="Times New Roman"/>
              </a:rPr>
              <a:t>2</a:t>
            </a:r>
            <a:r>
              <a:rPr sz="3200" b="1" baseline="47619" dirty="0">
                <a:solidFill>
                  <a:schemeClr val="bg1"/>
                </a:solidFill>
                <a:latin typeface="Times New Roman"/>
                <a:cs typeface="Times New Roman"/>
              </a:rPr>
              <a:t>  </a:t>
            </a:r>
            <a:r>
              <a:rPr sz="3200" b="1" spc="-61" baseline="47619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3200" b="1" spc="-7" dirty="0">
                <a:solidFill>
                  <a:schemeClr val="bg1"/>
                </a:solidFill>
                <a:latin typeface="Symbol"/>
                <a:cs typeface="Symbol"/>
              </a:rPr>
              <a:t></a:t>
            </a:r>
            <a:r>
              <a:rPr sz="3200" b="1" spc="-44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3200" b="1" spc="-139" dirty="0">
                <a:solidFill>
                  <a:schemeClr val="bg1"/>
                </a:solidFill>
                <a:latin typeface="Symbol"/>
                <a:cs typeface="Symbol"/>
              </a:rPr>
              <a:t></a:t>
            </a:r>
            <a:r>
              <a:rPr sz="4000" b="1" spc="-15" baseline="-7716" dirty="0">
                <a:solidFill>
                  <a:schemeClr val="bg1"/>
                </a:solidFill>
                <a:latin typeface="Symbol"/>
                <a:cs typeface="Symbol"/>
              </a:rPr>
              <a:t></a:t>
            </a:r>
            <a:r>
              <a:rPr sz="3200" b="1" spc="-230" baseline="-7716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3200" b="1" i="1" spc="44" dirty="0">
                <a:solidFill>
                  <a:schemeClr val="bg1"/>
                </a:solidFill>
                <a:latin typeface="Times New Roman"/>
                <a:cs typeface="Times New Roman"/>
              </a:rPr>
              <a:t>x</a:t>
            </a:r>
            <a:r>
              <a:rPr sz="3200" b="1" spc="-133" dirty="0">
                <a:solidFill>
                  <a:schemeClr val="bg1"/>
                </a:solidFill>
                <a:latin typeface="Symbol"/>
                <a:cs typeface="Symbol"/>
              </a:rPr>
              <a:t></a:t>
            </a:r>
            <a:r>
              <a:rPr sz="3200" b="1" spc="-5" baseline="63492" dirty="0">
                <a:solidFill>
                  <a:schemeClr val="bg1"/>
                </a:solidFill>
                <a:latin typeface="Times New Roman"/>
                <a:cs typeface="Times New Roman"/>
              </a:rPr>
              <a:t>2</a:t>
            </a:r>
            <a:endParaRPr sz="3200" b="1" baseline="63492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6" name="object 5"/>
          <p:cNvSpPr txBox="1"/>
          <p:nvPr/>
        </p:nvSpPr>
        <p:spPr>
          <a:xfrm>
            <a:off x="2167822" y="5436954"/>
            <a:ext cx="3832971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659"/>
            <a:r>
              <a:rPr sz="3200" b="1" i="1" spc="-10" baseline="-37698" dirty="0">
                <a:solidFill>
                  <a:schemeClr val="bg1"/>
                </a:solidFill>
                <a:latin typeface="Times New Roman"/>
                <a:cs typeface="Times New Roman"/>
              </a:rPr>
              <a:t>b</a:t>
            </a:r>
            <a:r>
              <a:rPr sz="3200" b="1" i="1" spc="-46" baseline="-37698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3200" b="1" spc="-10" baseline="-37698" dirty="0">
                <a:solidFill>
                  <a:schemeClr val="bg1"/>
                </a:solidFill>
                <a:latin typeface="Symbol"/>
                <a:cs typeface="Symbol"/>
              </a:rPr>
              <a:t></a:t>
            </a:r>
            <a:r>
              <a:rPr sz="3200" b="1" spc="56" baseline="-37698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3200" b="1" i="1" spc="17" dirty="0">
                <a:solidFill>
                  <a:schemeClr val="bg1"/>
                </a:solidFill>
                <a:latin typeface="Times New Roman"/>
                <a:cs typeface="Times New Roman"/>
              </a:rPr>
              <a:t>n</a:t>
            </a:r>
            <a:r>
              <a:rPr sz="4000" b="1" spc="-15" baseline="-7716" dirty="0">
                <a:solidFill>
                  <a:schemeClr val="bg1"/>
                </a:solidFill>
                <a:latin typeface="Symbol"/>
                <a:cs typeface="Symbol"/>
              </a:rPr>
              <a:t></a:t>
            </a:r>
            <a:r>
              <a:rPr sz="3200" b="1" spc="-240" baseline="-7716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3200" b="1" i="1" spc="-7" dirty="0">
                <a:solidFill>
                  <a:schemeClr val="bg1"/>
                </a:solidFill>
                <a:latin typeface="Times New Roman"/>
                <a:cs typeface="Times New Roman"/>
              </a:rPr>
              <a:t>xy</a:t>
            </a:r>
            <a:r>
              <a:rPr sz="3200" b="1" i="1" spc="-10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3200" b="1" spc="-7" dirty="0">
                <a:solidFill>
                  <a:schemeClr val="bg1"/>
                </a:solidFill>
                <a:latin typeface="Symbol"/>
                <a:cs typeface="Symbol"/>
              </a:rPr>
              <a:t></a:t>
            </a:r>
            <a:r>
              <a:rPr sz="3200" b="1" spc="-34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4000" b="1" spc="-15" baseline="-7716" dirty="0">
                <a:solidFill>
                  <a:schemeClr val="bg1"/>
                </a:solidFill>
                <a:latin typeface="Symbol"/>
                <a:cs typeface="Symbol"/>
              </a:rPr>
              <a:t></a:t>
            </a:r>
            <a:r>
              <a:rPr sz="3200" b="1" spc="-230" baseline="-7716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3200" b="1" i="1" spc="27" dirty="0">
                <a:solidFill>
                  <a:schemeClr val="bg1"/>
                </a:solidFill>
                <a:latin typeface="Times New Roman"/>
                <a:cs typeface="Times New Roman"/>
              </a:rPr>
              <a:t>x</a:t>
            </a:r>
            <a:r>
              <a:rPr sz="4000" b="1" spc="-15" baseline="-7716" dirty="0">
                <a:solidFill>
                  <a:schemeClr val="bg1"/>
                </a:solidFill>
                <a:latin typeface="Symbol"/>
                <a:cs typeface="Symbol"/>
              </a:rPr>
              <a:t></a:t>
            </a:r>
            <a:r>
              <a:rPr sz="3200" b="1" spc="-168" baseline="-7716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3200" b="1" i="1" spc="-7" dirty="0">
                <a:solidFill>
                  <a:schemeClr val="bg1"/>
                </a:solidFill>
                <a:latin typeface="Times New Roman"/>
                <a:cs typeface="Times New Roman"/>
              </a:rPr>
              <a:t>y</a:t>
            </a:r>
            <a:endParaRPr sz="3200" b="1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7" name="object 6"/>
          <p:cNvSpPr/>
          <p:nvPr/>
        </p:nvSpPr>
        <p:spPr>
          <a:xfrm>
            <a:off x="6592889" y="5929397"/>
            <a:ext cx="1606732" cy="107819"/>
          </a:xfrm>
          <a:custGeom>
            <a:avLst/>
            <a:gdLst/>
            <a:ahLst/>
            <a:cxnLst/>
            <a:rect l="l" t="t" r="r" b="b"/>
            <a:pathLst>
              <a:path w="833754">
                <a:moveTo>
                  <a:pt x="0" y="0"/>
                </a:moveTo>
                <a:lnTo>
                  <a:pt x="833627" y="0"/>
                </a:lnTo>
              </a:path>
            </a:pathLst>
          </a:custGeom>
          <a:ln w="629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7" b="1">
              <a:solidFill>
                <a:schemeClr val="bg1"/>
              </a:solidFill>
            </a:endParaRPr>
          </a:p>
        </p:txBody>
      </p:sp>
      <p:sp>
        <p:nvSpPr>
          <p:cNvPr id="8" name="object 7"/>
          <p:cNvSpPr txBox="1"/>
          <p:nvPr/>
        </p:nvSpPr>
        <p:spPr>
          <a:xfrm>
            <a:off x="7679805" y="5896797"/>
            <a:ext cx="104117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659"/>
            <a:r>
              <a:rPr sz="3200" b="1" i="1" spc="-7" dirty="0">
                <a:solidFill>
                  <a:schemeClr val="bg1"/>
                </a:solidFill>
                <a:latin typeface="Times New Roman"/>
                <a:cs typeface="Times New Roman"/>
              </a:rPr>
              <a:t>n</a:t>
            </a:r>
            <a:endParaRPr sz="3200" b="1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9" name="object 8"/>
          <p:cNvSpPr txBox="1"/>
          <p:nvPr/>
        </p:nvSpPr>
        <p:spPr>
          <a:xfrm>
            <a:off x="6115987" y="5465047"/>
            <a:ext cx="3450240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659"/>
            <a:r>
              <a:rPr sz="3200" b="1" i="1" spc="-10" baseline="-35714" dirty="0">
                <a:solidFill>
                  <a:schemeClr val="bg1"/>
                </a:solidFill>
                <a:latin typeface="Times New Roman"/>
                <a:cs typeface="Times New Roman"/>
              </a:rPr>
              <a:t>a</a:t>
            </a:r>
            <a:r>
              <a:rPr sz="3200" b="1" i="1" spc="-20" baseline="-35714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3200" b="1" spc="-10" baseline="-35714" dirty="0">
                <a:solidFill>
                  <a:schemeClr val="bg1"/>
                </a:solidFill>
                <a:latin typeface="Symbol"/>
                <a:cs typeface="Symbol"/>
              </a:rPr>
              <a:t></a:t>
            </a:r>
            <a:r>
              <a:rPr sz="3200" b="1" spc="46" baseline="-35714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4000" b="1" spc="-15" baseline="-7716" dirty="0">
                <a:solidFill>
                  <a:schemeClr val="bg1"/>
                </a:solidFill>
                <a:latin typeface="Symbol"/>
                <a:cs typeface="Symbol"/>
              </a:rPr>
              <a:t></a:t>
            </a:r>
            <a:r>
              <a:rPr sz="3200" b="1" spc="-164" baseline="-7716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3200" b="1" i="1" spc="-7" dirty="0">
                <a:solidFill>
                  <a:schemeClr val="bg1"/>
                </a:solidFill>
                <a:latin typeface="Times New Roman"/>
                <a:cs typeface="Times New Roman"/>
              </a:rPr>
              <a:t>y</a:t>
            </a:r>
            <a:r>
              <a:rPr sz="3200" b="1" i="1" spc="-10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3200" b="1" spc="-7" dirty="0">
                <a:solidFill>
                  <a:schemeClr val="bg1"/>
                </a:solidFill>
                <a:latin typeface="Symbol"/>
                <a:cs typeface="Symbol"/>
              </a:rPr>
              <a:t></a:t>
            </a:r>
            <a:r>
              <a:rPr sz="3200" b="1" spc="-61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3200" b="1" i="1" spc="17" dirty="0">
                <a:solidFill>
                  <a:schemeClr val="bg1"/>
                </a:solidFill>
                <a:latin typeface="Times New Roman"/>
                <a:cs typeface="Times New Roman"/>
              </a:rPr>
              <a:t>b</a:t>
            </a:r>
            <a:r>
              <a:rPr sz="4000" b="1" spc="-15" baseline="-7716" dirty="0">
                <a:solidFill>
                  <a:schemeClr val="bg1"/>
                </a:solidFill>
                <a:latin typeface="Symbol"/>
                <a:cs typeface="Symbol"/>
              </a:rPr>
              <a:t></a:t>
            </a:r>
            <a:r>
              <a:rPr sz="3200" b="1" spc="-235" baseline="-7716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3200" b="1" i="1" spc="-7" dirty="0">
                <a:solidFill>
                  <a:schemeClr val="bg1"/>
                </a:solidFill>
                <a:latin typeface="Times New Roman"/>
                <a:cs typeface="Times New Roman"/>
              </a:rPr>
              <a:t>x</a:t>
            </a:r>
            <a:endParaRPr sz="3200" b="1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83583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TM02900771[[fn=Slice]]</Template>
  <TotalTime>140</TotalTime>
  <Words>300</Words>
  <Application>Microsoft Office PowerPoint</Application>
  <PresentationFormat>Widescreen</PresentationFormat>
  <Paragraphs>98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Calibri</vt:lpstr>
      <vt:lpstr>Century Gothic</vt:lpstr>
      <vt:lpstr>Symbol</vt:lpstr>
      <vt:lpstr>Times New Roman</vt:lpstr>
      <vt:lpstr>Verdana</vt:lpstr>
      <vt:lpstr>Wingdings 3</vt:lpstr>
      <vt:lpstr>Slice</vt:lpstr>
      <vt:lpstr>En Küçük Kareler Yöntemi </vt:lpstr>
      <vt:lpstr>PowerPoint Presentation</vt:lpstr>
      <vt:lpstr>PowerPoint Presentation</vt:lpstr>
      <vt:lpstr>PowerPoint Presentation</vt:lpstr>
    </vt:vector>
  </TitlesOfParts>
  <Company>İstanbul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 Küçük Kareler Yöntemi</dc:title>
  <dc:creator>Mustafa Kemal Tunçer</dc:creator>
  <cp:lastModifiedBy>Mustafa Kemal Tunçer</cp:lastModifiedBy>
  <cp:revision>20</cp:revision>
  <dcterms:created xsi:type="dcterms:W3CDTF">2016-12-01T09:45:19Z</dcterms:created>
  <dcterms:modified xsi:type="dcterms:W3CDTF">2016-12-02T06:44:25Z</dcterms:modified>
</cp:coreProperties>
</file>