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6" r:id="rId7"/>
    <p:sldId id="267" r:id="rId8"/>
    <p:sldId id="268" r:id="rId9"/>
    <p:sldId id="260" r:id="rId10"/>
    <p:sldId id="264" r:id="rId11"/>
    <p:sldId id="265" r:id="rId12"/>
    <p:sldId id="269" r:id="rId13"/>
    <p:sldId id="270" r:id="rId14"/>
    <p:sldId id="273" r:id="rId15"/>
    <p:sldId id="271" r:id="rId16"/>
    <p:sldId id="272" r:id="rId17"/>
    <p:sldId id="282" r:id="rId18"/>
    <p:sldId id="28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83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73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94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7051" y="255589"/>
            <a:ext cx="10972800" cy="8477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5F4A7-A165-490A-9516-839E47160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26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8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36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73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38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23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4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02F0-2661-4BCD-A10D-AA559D6EE744}" type="datetimeFigureOut">
              <a:rPr lang="tr-TR" smtClean="0"/>
              <a:t>02.08.2018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D5B1-5FF1-47A6-9B1C-AE6B540C38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04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591684"/>
            <a:ext cx="9144000" cy="238760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Yerbilimlerinde </a:t>
            </a:r>
            <a:r>
              <a:rPr lang="tr-T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Matlab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Modelleme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3965" y="2916238"/>
            <a:ext cx="11299371" cy="1655762"/>
          </a:xfrm>
        </p:spPr>
        <p:txBody>
          <a:bodyPr>
            <a:noAutofit/>
          </a:bodyPr>
          <a:lstStyle/>
          <a:p>
            <a:r>
              <a:rPr lang="tr-TR" sz="1600" b="1" dirty="0" smtClean="0"/>
              <a:t>DERS 1</a:t>
            </a:r>
          </a:p>
          <a:p>
            <a:r>
              <a:rPr lang="tr-TR" sz="1600" b="1" dirty="0" err="1" smtClean="0"/>
              <a:t>Doç.Dr</a:t>
            </a:r>
            <a:r>
              <a:rPr lang="tr-TR" sz="1600" b="1" dirty="0" smtClean="0"/>
              <a:t>. HAKAN ALP</a:t>
            </a:r>
          </a:p>
          <a:p>
            <a:endParaRPr lang="tr-TR" sz="1600" b="1" dirty="0"/>
          </a:p>
          <a:p>
            <a:endParaRPr lang="tr-TR" sz="16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Kaynaklar:  </a:t>
            </a:r>
            <a:r>
              <a:rPr lang="tr-TR" sz="1600" b="1" dirty="0" err="1" smtClean="0"/>
              <a:t>Prof.Dr</a:t>
            </a:r>
            <a:r>
              <a:rPr lang="tr-TR" sz="1600" b="1" dirty="0" smtClean="0"/>
              <a:t>. Davut  AYDOĞAN, «Bilgisayar Temelleri ve Programlamaya Giriş Ders Notları»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err="1" smtClean="0"/>
              <a:t>Yard</a:t>
            </a:r>
            <a:r>
              <a:rPr lang="tr-TR" sz="1600" b="1" dirty="0" smtClean="0"/>
              <a:t>. </a:t>
            </a:r>
            <a:r>
              <a:rPr lang="tr-TR" sz="1600" b="1" dirty="0" err="1" smtClean="0"/>
              <a:t>Doç.Dr</a:t>
            </a:r>
            <a:r>
              <a:rPr lang="tr-TR" sz="1600" b="1" dirty="0" smtClean="0"/>
              <a:t>. Ertan PEKŞAN  «Programlama </a:t>
            </a:r>
            <a:r>
              <a:rPr lang="tr-TR" sz="1600" b="1" dirty="0"/>
              <a:t>Ders </a:t>
            </a:r>
            <a:r>
              <a:rPr lang="tr-TR" sz="1600" b="1" dirty="0" smtClean="0"/>
              <a:t>Notları» Kocaeli Üniversitesi Jeofizik Müh. Bölümü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/>
              <a:t>Dr. İrfan AKÇA Jeofizikte Bilgisayar Uygulamaları Ders Notları </a:t>
            </a:r>
            <a:r>
              <a:rPr lang="tr-TR" sz="1600" b="1" dirty="0" smtClean="0"/>
              <a:t>Ankara </a:t>
            </a:r>
            <a:r>
              <a:rPr lang="tr-TR" sz="1600" b="1" dirty="0"/>
              <a:t>Üniversitesi Jeofizik Müh. Bölümü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Brain R. </a:t>
            </a:r>
            <a:r>
              <a:rPr lang="tr-TR" sz="1600" b="1" dirty="0" err="1" smtClean="0"/>
              <a:t>Hunt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Ronal</a:t>
            </a:r>
            <a:r>
              <a:rPr lang="tr-TR" sz="1600" b="1" dirty="0" smtClean="0"/>
              <a:t> L. </a:t>
            </a:r>
            <a:r>
              <a:rPr lang="tr-TR" sz="1600" b="1" dirty="0" err="1" smtClean="0"/>
              <a:t>Lipsman</a:t>
            </a:r>
            <a:r>
              <a:rPr lang="tr-TR" sz="1600" b="1" dirty="0" smtClean="0"/>
              <a:t>  ve </a:t>
            </a:r>
            <a:r>
              <a:rPr lang="tr-TR" sz="1600" b="1" dirty="0" err="1" smtClean="0"/>
              <a:t>Jonathan</a:t>
            </a:r>
            <a:r>
              <a:rPr lang="tr-TR" sz="1600" b="1" dirty="0" smtClean="0"/>
              <a:t> M. </a:t>
            </a:r>
            <a:r>
              <a:rPr lang="tr-TR" sz="1600" b="1" dirty="0" err="1" smtClean="0"/>
              <a:t>Rosenberg</a:t>
            </a:r>
            <a:r>
              <a:rPr lang="tr-TR" sz="1600" b="1" dirty="0"/>
              <a:t> </a:t>
            </a:r>
            <a:r>
              <a:rPr lang="tr-TR" sz="1600" b="1" dirty="0" smtClean="0"/>
              <a:t> «A </a:t>
            </a:r>
            <a:r>
              <a:rPr lang="tr-TR" sz="1600" b="1" dirty="0"/>
              <a:t>Guide </a:t>
            </a:r>
            <a:r>
              <a:rPr lang="tr-TR" sz="1600" b="1" dirty="0" err="1"/>
              <a:t>to</a:t>
            </a:r>
            <a:r>
              <a:rPr lang="tr-TR" sz="1600" b="1" dirty="0"/>
              <a:t> </a:t>
            </a:r>
            <a:r>
              <a:rPr lang="tr-TR" sz="1600" b="1" dirty="0" smtClean="0"/>
              <a:t>MATLAB» </a:t>
            </a:r>
            <a:r>
              <a:rPr lang="tr-TR" sz="1600" b="1" dirty="0"/>
              <a:t>Cambridge </a:t>
            </a:r>
            <a:r>
              <a:rPr lang="tr-TR" sz="1600" b="1" dirty="0" err="1"/>
              <a:t>University</a:t>
            </a:r>
            <a:r>
              <a:rPr lang="tr-TR" sz="1600" b="1" dirty="0"/>
              <a:t> </a:t>
            </a:r>
            <a:r>
              <a:rPr lang="tr-TR" sz="1600" b="1" dirty="0" err="1"/>
              <a:t>Press</a:t>
            </a:r>
            <a:r>
              <a:rPr lang="tr-TR" sz="1600" b="1" dirty="0"/>
              <a:t>, </a:t>
            </a:r>
            <a:r>
              <a:rPr lang="tr-TR" sz="1600" b="1" dirty="0" smtClean="0"/>
              <a:t>1995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1600" b="1" dirty="0" smtClean="0"/>
              <a:t>Martin H. </a:t>
            </a:r>
            <a:r>
              <a:rPr lang="tr-TR" sz="1600" b="1" dirty="0" err="1" smtClean="0"/>
              <a:t>Trauth</a:t>
            </a:r>
            <a:r>
              <a:rPr lang="tr-TR" sz="1600" b="1" dirty="0" smtClean="0"/>
              <a:t> «MATLAB</a:t>
            </a:r>
            <a:r>
              <a:rPr lang="tr-TR" dirty="0"/>
              <a:t> </a:t>
            </a:r>
            <a:r>
              <a:rPr lang="tr-TR" dirty="0" smtClean="0"/>
              <a:t>® 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Recipes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for</a:t>
            </a:r>
            <a:r>
              <a:rPr lang="tr-TR" sz="1600" b="1" dirty="0" smtClean="0"/>
              <a:t> Earth </a:t>
            </a:r>
            <a:r>
              <a:rPr lang="tr-TR" sz="1600" b="1" dirty="0" err="1" smtClean="0"/>
              <a:t>Sciences</a:t>
            </a:r>
            <a:r>
              <a:rPr lang="tr-TR" sz="1600" b="1" dirty="0" smtClean="0"/>
              <a:t>» </a:t>
            </a:r>
            <a:r>
              <a:rPr lang="de-DE" sz="1600" b="1" dirty="0"/>
              <a:t>Springer-Verlag Berlin Heidelberg 2006, </a:t>
            </a:r>
            <a:endParaRPr lang="tr-TR" sz="16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b="1" dirty="0" smtClean="0"/>
              <a:t>2007</a:t>
            </a:r>
            <a:r>
              <a:rPr lang="tr-TR" sz="1600" b="1" dirty="0" smtClean="0"/>
              <a:t>Doğan, U., (2009), Temel Bilgisayar Bilimleri Ders Notları, YTÜ, Lisans  Ders Notları, İstanbul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2820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7906C-C3AB-40F4-952A-C6022FA6965D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821" y="26152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3200" dirty="0" err="1" smtClean="0"/>
              <a:t>Matlab’de</a:t>
            </a:r>
            <a:r>
              <a:rPr lang="tr-TR" sz="3200" dirty="0" smtClean="0"/>
              <a:t> hazır programlar vardır. Bu programlara </a:t>
            </a:r>
            <a:r>
              <a:rPr lang="tr-TR" sz="3200" dirty="0" smtClean="0">
                <a:solidFill>
                  <a:srgbClr val="3333CC"/>
                </a:solidFill>
              </a:rPr>
              <a:t>fonksiyon</a:t>
            </a:r>
            <a:r>
              <a:rPr lang="tr-TR" sz="3200" dirty="0" smtClean="0"/>
              <a:t> adı verilir.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3200" dirty="0" err="1" smtClean="0"/>
              <a:t>Matlab</a:t>
            </a:r>
            <a:r>
              <a:rPr lang="tr-TR" sz="3200" dirty="0" smtClean="0"/>
              <a:t> fonksiyonlarının kullanımı, matematikteki y=f(x) fonksiyonunun kullanımıyla özdeştir.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3200" dirty="0" smtClean="0"/>
              <a:t>Örneğin, a=</a:t>
            </a:r>
            <a:r>
              <a:rPr lang="tr-TR" sz="3200" dirty="0" smtClean="0">
                <a:solidFill>
                  <a:srgbClr val="3333CC"/>
                </a:solidFill>
              </a:rPr>
              <a:t>sin</a:t>
            </a:r>
            <a:r>
              <a:rPr lang="tr-TR" sz="3200" dirty="0" smtClean="0"/>
              <a:t>(x) fonksiyonunda, </a:t>
            </a:r>
            <a:r>
              <a:rPr lang="tr-TR" sz="3200" dirty="0" smtClean="0">
                <a:solidFill>
                  <a:srgbClr val="3333CC"/>
                </a:solidFill>
              </a:rPr>
              <a:t>sin </a:t>
            </a:r>
            <a:r>
              <a:rPr lang="tr-TR" sz="3200" dirty="0" smtClean="0"/>
              <a:t>fonksiyonu, x açısının (</a:t>
            </a:r>
            <a:r>
              <a:rPr lang="tr-TR" sz="3200" dirty="0" err="1" smtClean="0"/>
              <a:t>input</a:t>
            </a:r>
            <a:r>
              <a:rPr lang="tr-TR" sz="3200" dirty="0" smtClean="0"/>
              <a:t>-girdi) değerini hesaplar; kullanıcı bu değeri, örneğin, bir a değişkenine atar. a değeri </a:t>
            </a:r>
            <a:r>
              <a:rPr lang="tr-TR" sz="3200" dirty="0" smtClean="0">
                <a:solidFill>
                  <a:srgbClr val="3333CC"/>
                </a:solidFill>
              </a:rPr>
              <a:t>sin</a:t>
            </a:r>
            <a:r>
              <a:rPr lang="tr-TR" sz="3200" dirty="0" smtClean="0"/>
              <a:t> fonksiyonunun bir çıktısıdır (</a:t>
            </a:r>
            <a:r>
              <a:rPr lang="tr-TR" sz="3200" dirty="0" err="1" smtClean="0"/>
              <a:t>output</a:t>
            </a:r>
            <a:r>
              <a:rPr lang="tr-TR" sz="3200" dirty="0" smtClean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tr-TR" dirty="0" smtClean="0">
              <a:solidFill>
                <a:srgbClr val="3333CC"/>
              </a:solidFill>
            </a:endParaRPr>
          </a:p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346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F490F-AA07-4B7B-8BEB-CDB87F99677B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804987" y="783942"/>
            <a:ext cx="85820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2000" dirty="0"/>
              <a:t>  Kullanım kolaylığı,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2000" dirty="0"/>
              <a:t>  İşletim sistemi uyumluluğu,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2000" dirty="0"/>
              <a:t>  Sayısal analiz işlemlerindeki kolaylıklar,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2000" dirty="0"/>
              <a:t>  Hazır fonksiyonlar (</a:t>
            </a:r>
            <a:r>
              <a:rPr lang="tr-TR" sz="2000" u="sng" dirty="0" err="1"/>
              <a:t>function</a:t>
            </a:r>
            <a:r>
              <a:rPr lang="tr-TR" sz="2000" u="sng" dirty="0"/>
              <a:t> </a:t>
            </a:r>
            <a:r>
              <a:rPr lang="tr-TR" sz="2000" u="sng" dirty="0" err="1"/>
              <a:t>files</a:t>
            </a:r>
            <a:r>
              <a:rPr lang="tr-TR" sz="2000" dirty="0"/>
              <a:t>),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2000" dirty="0"/>
              <a:t>  Görüntüleme (</a:t>
            </a:r>
            <a:r>
              <a:rPr lang="tr-TR" sz="2000" dirty="0" err="1"/>
              <a:t>visualization</a:t>
            </a:r>
            <a:r>
              <a:rPr lang="tr-TR" sz="2000" dirty="0"/>
              <a:t>) kolaylığı (grafik çizim),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2000" dirty="0"/>
              <a:t>  GUI geliştirme kolaylığı,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2115B7"/>
                </a:solidFill>
              </a:rPr>
              <a:t>  </a:t>
            </a:r>
            <a:r>
              <a:rPr lang="tr-TR" sz="2000" dirty="0"/>
              <a:t>MATLAB derleyicisi (</a:t>
            </a:r>
            <a:r>
              <a:rPr lang="tr-TR" sz="2000" dirty="0" err="1"/>
              <a:t>exe</a:t>
            </a:r>
            <a:r>
              <a:rPr lang="tr-TR" sz="2000" dirty="0"/>
              <a:t>: </a:t>
            </a:r>
            <a:r>
              <a:rPr lang="tr-TR" sz="2000" dirty="0" err="1"/>
              <a:t>executable</a:t>
            </a:r>
            <a:r>
              <a:rPr lang="tr-TR" sz="2000" dirty="0"/>
              <a:t> dosya ile win32 uygulamaları),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tr-TR" sz="20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2000" dirty="0"/>
              <a:t>  </a:t>
            </a:r>
            <a:r>
              <a:rPr lang="tr-TR" sz="2000" dirty="0" err="1"/>
              <a:t>Toolboxes</a:t>
            </a:r>
            <a:r>
              <a:rPr lang="tr-TR" sz="2000" dirty="0"/>
              <a:t> (</a:t>
            </a:r>
            <a:r>
              <a:rPr lang="tr-TR" sz="2000" u="sng" dirty="0"/>
              <a:t>Araç kutuları</a:t>
            </a:r>
            <a:r>
              <a:rPr lang="tr-TR" sz="2000" dirty="0"/>
              <a:t>) :hazır programlar!</a:t>
            </a:r>
          </a:p>
          <a:p>
            <a:pPr algn="l">
              <a:buFontTx/>
              <a:buBlip>
                <a:blip r:embed="rId2"/>
              </a:buBlip>
            </a:pPr>
            <a:endParaRPr lang="tr-TR" dirty="0"/>
          </a:p>
          <a:p>
            <a:pPr algn="l">
              <a:buFontTx/>
              <a:buBlip>
                <a:blip r:embed="rId2"/>
              </a:buBlip>
            </a:pPr>
            <a:endParaRPr lang="tr-TR" dirty="0"/>
          </a:p>
          <a:p>
            <a:pPr algn="l"/>
            <a:endParaRPr lang="tr-TR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804987" y="137611"/>
            <a:ext cx="224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sz="3600" u="sng" dirty="0">
                <a:solidFill>
                  <a:srgbClr val="2115B7"/>
                </a:solidFill>
              </a:rPr>
              <a:t>Avantajları</a:t>
            </a:r>
            <a:r>
              <a:rPr lang="tr-TR" sz="2000" u="sng" dirty="0">
                <a:solidFill>
                  <a:srgbClr val="2115B7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772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98884" y="1037561"/>
            <a:ext cx="874294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Teknik </a:t>
            </a:r>
            <a:r>
              <a:rPr lang="tr-T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hesaplamalara uygun yüksek seviyeli bir dil oluşu</a:t>
            </a: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tr-TR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Kodların</a:t>
            </a:r>
            <a:r>
              <a:rPr lang="tr-T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dosyaların ve verilerin kolayca düzenlenmesine olanak sağlayan bir ortama sahip olması, </a:t>
            </a:r>
            <a:endParaRPr lang="tr-TR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Yinelemeli </a:t>
            </a:r>
            <a:r>
              <a:rPr lang="tr-T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tasarım ve problem çözme yöntemleri için gerekli interaktif araçları bünyesinde barındırması, </a:t>
            </a:r>
            <a:endParaRPr lang="tr-TR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Tüm </a:t>
            </a:r>
            <a:r>
              <a:rPr lang="tr-T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matematik problemlerin çözümlerinde </a:t>
            </a:r>
            <a:r>
              <a:rPr lang="tr-TR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ullanılabilecek</a:t>
            </a:r>
            <a:r>
              <a:rPr lang="tr-T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, oldukça geniş, hazır fonksiyonlara sahip olması, </a:t>
            </a:r>
            <a:endParaRPr lang="tr-TR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Görsellik </a:t>
            </a:r>
            <a:r>
              <a:rPr lang="tr-T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açısından 2 ve 3 boyutlu grafik özelliklerine sahip araçları bünyesinde barındırıyor olması,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27472" y="486526"/>
            <a:ext cx="22465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sz="3600" u="sng" dirty="0">
                <a:solidFill>
                  <a:srgbClr val="2115B7"/>
                </a:solidFill>
              </a:rPr>
              <a:t>Avantajları</a:t>
            </a:r>
            <a:r>
              <a:rPr lang="tr-TR" sz="2000" u="sng" dirty="0">
                <a:solidFill>
                  <a:srgbClr val="2115B7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59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3905" y="116123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omic Sans MS" panose="030F0702030302020204" pitchFamily="66" charset="0"/>
              </a:rPr>
              <a:t>TEMEL KURALLAR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753905" y="485455"/>
            <a:ext cx="930041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0" i="0" u="none" strike="noStrike" baseline="0" dirty="0" smtClean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Matlab</a:t>
            </a:r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yavaş çalışır. </a:t>
            </a:r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Fiyatı eşdeğer programlara oranla daha pahalıdır. </a:t>
            </a:r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Programlama dili ve yardım bilgileri tamamen İngilizcedir. </a:t>
            </a:r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Komut temeline dayalı bir programlama dilidir. </a:t>
            </a:r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Büyük-küçük harf duyarlılığına sahiptir. (Örneğin; A ile a program tarafından farklı algılanır). </a:t>
            </a:r>
            <a:endParaRPr lang="tr-TR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( </a:t>
            </a:r>
            <a:r>
              <a:rPr lang="tr-TR" b="1" dirty="0">
                <a:solidFill>
                  <a:srgbClr val="000000"/>
                </a:solidFill>
                <a:latin typeface="Comic Sans MS" panose="030F0702030302020204" pitchFamily="66" charset="0"/>
              </a:rPr>
              <a:t>&gt;&gt; 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) işareti, </a:t>
            </a: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matlab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’ da program yazma satırı olup komut </a:t>
            </a:r>
            <a:r>
              <a:rPr lang="tr-TR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promt’u</a:t>
            </a:r>
            <a:r>
              <a:rPr lang="tr-TR" dirty="0">
                <a:solidFill>
                  <a:srgbClr val="000000"/>
                </a:solidFill>
                <a:latin typeface="Comic Sans MS" panose="030F0702030302020204" pitchFamily="66" charset="0"/>
              </a:rPr>
              <a:t> olarak isimlendirilir. Komut penceresinden komut girilmesinde ya da </a:t>
            </a:r>
            <a:r>
              <a:rPr lang="tr-T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program </a:t>
            </a:r>
            <a:r>
              <a:rPr lang="tr-TR" dirty="0" smtClean="0"/>
              <a:t>isimlerini </a:t>
            </a:r>
            <a:r>
              <a:rPr lang="tr-TR" dirty="0"/>
              <a:t>yazarak </a:t>
            </a:r>
            <a:r>
              <a:rPr lang="tr-TR" dirty="0" smtClean="0"/>
              <a:t>koşturulmasında kullanılır</a:t>
            </a:r>
            <a:r>
              <a:rPr lang="tr-TR" dirty="0"/>
              <a:t>. Komut penceresinden programlama dilinin basit bir hesap makinası gibi kullanılmasına olanak sağlar</a:t>
            </a:r>
            <a:r>
              <a:rPr lang="tr-T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 </a:t>
            </a:r>
            <a:r>
              <a:rPr lang="tr-TR" dirty="0"/>
              <a:t>Komutlar (</a:t>
            </a:r>
            <a:r>
              <a:rPr lang="tr-TR" b="1" dirty="0" err="1"/>
              <a:t>enter</a:t>
            </a:r>
            <a:r>
              <a:rPr lang="tr-TR" dirty="0"/>
              <a:t>) tuşuna basılarak </a:t>
            </a:r>
            <a:r>
              <a:rPr lang="tr-TR" dirty="0" smtClean="0"/>
              <a:t>koşturulur.</a:t>
            </a:r>
            <a:endParaRPr lang="tr-TR" dirty="0"/>
          </a:p>
          <a:p>
            <a:endParaRPr lang="tr-TR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A3288-8AC0-41A3-A891-ECBACD3C2EB7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MATLAB/</a:t>
            </a:r>
            <a:r>
              <a:rPr lang="tr-TR" b="0" dirty="0" smtClean="0"/>
              <a:t>Temel dosya türleri</a:t>
            </a:r>
            <a:endParaRPr lang="en-US" b="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516" y="1773238"/>
            <a:ext cx="10153985" cy="42184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tr-TR" sz="3300" dirty="0" smtClean="0">
                <a:solidFill>
                  <a:srgbClr val="3333CC"/>
                </a:solidFill>
                <a:latin typeface="Courier New" pitchFamily="49" charset="0"/>
              </a:rPr>
              <a:t>*.m		</a:t>
            </a:r>
            <a:r>
              <a:rPr lang="tr-TR" sz="3300" b="0" dirty="0" smtClean="0"/>
              <a:t>MATLAB program dosyaları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3300" b="0" dirty="0" smtClean="0"/>
              <a:t> </a:t>
            </a:r>
            <a:endParaRPr lang="tr-TR" sz="3300" dirty="0" smtClean="0">
              <a:solidFill>
                <a:srgbClr val="3333CC"/>
              </a:solidFill>
              <a:latin typeface="Courier New" pitchFamily="49" charset="0"/>
            </a:endParaRPr>
          </a:p>
          <a:p>
            <a:pPr eaLnBrk="1" hangingPunct="1"/>
            <a:r>
              <a:rPr lang="tr-TR" sz="3300" dirty="0" smtClean="0">
                <a:solidFill>
                  <a:srgbClr val="3333CC"/>
                </a:solidFill>
                <a:latin typeface="Courier New" pitchFamily="49" charset="0"/>
              </a:rPr>
              <a:t>*.</a:t>
            </a:r>
            <a:r>
              <a:rPr lang="tr-TR" sz="3300" dirty="0" err="1" smtClean="0">
                <a:solidFill>
                  <a:srgbClr val="3333CC"/>
                </a:solidFill>
                <a:latin typeface="Courier New" pitchFamily="49" charset="0"/>
              </a:rPr>
              <a:t>fig</a:t>
            </a:r>
            <a:r>
              <a:rPr lang="tr-TR" sz="3300" b="0" dirty="0" smtClean="0"/>
              <a:t>	Grafik dosyaları ve </a:t>
            </a:r>
            <a:r>
              <a:rPr lang="tr-TR" sz="3300" b="0" dirty="0" err="1" smtClean="0"/>
              <a:t>GUI’lerin</a:t>
            </a:r>
            <a:r>
              <a:rPr lang="tr-TR" sz="3300" b="0" dirty="0" smtClean="0"/>
              <a:t> grafik parçaları</a:t>
            </a:r>
          </a:p>
          <a:p>
            <a:pPr eaLnBrk="1" hangingPunct="1">
              <a:buFont typeface="Wingdings" pitchFamily="2" charset="2"/>
              <a:buNone/>
            </a:pPr>
            <a:endParaRPr lang="tr-TR" sz="3300" b="0" dirty="0" smtClean="0"/>
          </a:p>
          <a:p>
            <a:pPr eaLnBrk="1" hangingPunct="1"/>
            <a:r>
              <a:rPr lang="tr-TR" sz="3300" dirty="0" smtClean="0">
                <a:solidFill>
                  <a:srgbClr val="3333CC"/>
                </a:solidFill>
                <a:latin typeface="Courier New" pitchFamily="49" charset="0"/>
              </a:rPr>
              <a:t>*.mat</a:t>
            </a:r>
            <a:r>
              <a:rPr lang="tr-TR" sz="3300" b="0" dirty="0" smtClean="0"/>
              <a:t> 	Değişken ve matris dosyaları</a:t>
            </a:r>
          </a:p>
          <a:p>
            <a:pPr eaLnBrk="1" hangingPunct="1">
              <a:buFont typeface="Wingdings" pitchFamily="2" charset="2"/>
              <a:buNone/>
            </a:pPr>
            <a:endParaRPr lang="tr-TR" sz="3300" b="0" dirty="0" smtClean="0"/>
          </a:p>
          <a:p>
            <a:pPr eaLnBrk="1" hangingPunct="1"/>
            <a:r>
              <a:rPr lang="tr-TR" sz="3300" dirty="0" smtClean="0">
                <a:solidFill>
                  <a:srgbClr val="3333CC"/>
                </a:solidFill>
                <a:latin typeface="Courier New" pitchFamily="49" charset="0"/>
              </a:rPr>
              <a:t>*.p</a:t>
            </a:r>
            <a:r>
              <a:rPr lang="tr-TR" sz="3300" b="0" dirty="0" smtClean="0"/>
              <a:t>	 	</a:t>
            </a:r>
            <a:r>
              <a:rPr lang="tr-TR" sz="3300" b="0" dirty="0" err="1" smtClean="0"/>
              <a:t>pre-parsed</a:t>
            </a:r>
            <a:r>
              <a:rPr lang="tr-TR" sz="3300" b="0" dirty="0" smtClean="0"/>
              <a:t> </a:t>
            </a:r>
            <a:r>
              <a:rPr lang="tr-TR" sz="3300" b="0" dirty="0" err="1" smtClean="0"/>
              <a:t>pseudo-code</a:t>
            </a:r>
            <a:r>
              <a:rPr lang="tr-TR" sz="3300" b="0" dirty="0" smtClean="0"/>
              <a:t> dosyaları (bu dosyaların içeriği görüntülenemez ancak program olarak çağrılabilir, yani </a:t>
            </a:r>
            <a:r>
              <a:rPr lang="tr-TR" sz="3300" b="0" dirty="0" err="1" smtClean="0"/>
              <a:t>MATLAB’de</a:t>
            </a:r>
            <a:r>
              <a:rPr lang="tr-TR" sz="3300" b="0" dirty="0" smtClean="0"/>
              <a:t> çalıştırılabilir!)</a:t>
            </a:r>
          </a:p>
          <a:p>
            <a:pPr eaLnBrk="1" hangingPunct="1">
              <a:buFont typeface="Wingdings" pitchFamily="2" charset="2"/>
              <a:buNone/>
            </a:pPr>
            <a:endParaRPr lang="tr-TR" b="0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43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09802" y="380819"/>
            <a:ext cx="5221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omic Sans MS" panose="030F0702030302020204" pitchFamily="66" charset="0"/>
              </a:rPr>
              <a:t>MATLAB DİLİNDE İFADELER (</a:t>
            </a:r>
            <a:r>
              <a:rPr lang="tr-TR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Expressions</a:t>
            </a:r>
            <a:r>
              <a:rPr lang="tr-TR" b="1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55" y="974557"/>
            <a:ext cx="8993690" cy="46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8109" y="118645"/>
            <a:ext cx="443102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 SAYILAR (</a:t>
            </a:r>
            <a:r>
              <a:rPr lang="tr-TR" sz="28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Numbers</a:t>
            </a:r>
            <a:r>
              <a:rPr lang="tr-TR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39" y="887466"/>
            <a:ext cx="11436322" cy="265616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09" y="3789234"/>
            <a:ext cx="11475152" cy="8763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4" y="5066493"/>
            <a:ext cx="11913112" cy="7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265"/>
            <a:ext cx="7927894" cy="328648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88705" y="3059668"/>
            <a:ext cx="8646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</a:rPr>
              <a:t>1.2341e+03=1.2341x10^3</a:t>
            </a:r>
            <a:r>
              <a:rPr lang="tr-TR" sz="2800" dirty="0">
                <a:latin typeface="Times New Roman" panose="02020603050405020304" pitchFamily="18" charset="0"/>
              </a:rPr>
              <a:t>= </a:t>
            </a:r>
            <a:r>
              <a:rPr lang="tr-TR" sz="2800" dirty="0" smtClean="0">
                <a:latin typeface="Times New Roman" panose="02020603050405020304" pitchFamily="18" charset="0"/>
              </a:rPr>
              <a:t>1234.1</a:t>
            </a:r>
            <a:endParaRPr lang="tr-TR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8101"/>
            <a:ext cx="6964518" cy="25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20189" y="175051"/>
            <a:ext cx="32979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&gt;&gt; a=0.0001*256</a:t>
            </a:r>
          </a:p>
          <a:p>
            <a:endParaRPr lang="tr-TR" sz="2800" b="1" dirty="0"/>
          </a:p>
          <a:p>
            <a:r>
              <a:rPr lang="tr-TR" sz="2800" b="1" dirty="0"/>
              <a:t>a =</a:t>
            </a:r>
          </a:p>
          <a:p>
            <a:r>
              <a:rPr lang="tr-TR" sz="2800" b="1" dirty="0" smtClean="0"/>
              <a:t>    </a:t>
            </a:r>
            <a:r>
              <a:rPr lang="tr-TR" sz="2800" b="1" dirty="0"/>
              <a:t>0.0256</a:t>
            </a:r>
          </a:p>
          <a:p>
            <a:endParaRPr lang="tr-TR" sz="2800" b="1" dirty="0"/>
          </a:p>
          <a:p>
            <a:endParaRPr lang="tr-TR" sz="2800" b="1" dirty="0"/>
          </a:p>
          <a:p>
            <a:endParaRPr lang="tr-TR" sz="2800" b="1" dirty="0" smtClean="0"/>
          </a:p>
        </p:txBody>
      </p:sp>
      <p:sp>
        <p:nvSpPr>
          <p:cNvPr id="5" name="Dikdörtgen 4"/>
          <p:cNvSpPr/>
          <p:nvPr/>
        </p:nvSpPr>
        <p:spPr>
          <a:xfrm>
            <a:off x="1669812" y="3770911"/>
            <a:ext cx="3584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&gt;&gt; format </a:t>
            </a:r>
            <a:r>
              <a:rPr lang="tr-TR" sz="2800" b="1" dirty="0" err="1"/>
              <a:t>short</a:t>
            </a:r>
            <a:endParaRPr lang="tr-TR" sz="2800" b="1" dirty="0"/>
          </a:p>
          <a:p>
            <a:r>
              <a:rPr lang="tr-TR" sz="2800" b="1" dirty="0"/>
              <a:t>&gt;&gt; a</a:t>
            </a:r>
          </a:p>
          <a:p>
            <a:r>
              <a:rPr lang="tr-TR" sz="2800" b="1" dirty="0" smtClean="0"/>
              <a:t>a </a:t>
            </a:r>
            <a:r>
              <a:rPr lang="tr-TR" sz="2800" b="1" dirty="0"/>
              <a:t>=</a:t>
            </a:r>
          </a:p>
          <a:p>
            <a:r>
              <a:rPr lang="tr-TR" sz="2800" b="1" dirty="0" smtClean="0"/>
              <a:t>    </a:t>
            </a:r>
            <a:r>
              <a:rPr lang="tr-TR" sz="2800" b="1" dirty="0"/>
              <a:t>0.0256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387988" y="-30913"/>
            <a:ext cx="39260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&gt;&gt; format </a:t>
            </a:r>
            <a:r>
              <a:rPr lang="tr-TR" sz="2800" b="1" dirty="0" err="1"/>
              <a:t>long</a:t>
            </a:r>
            <a:endParaRPr lang="tr-TR" sz="2800" b="1" dirty="0"/>
          </a:p>
          <a:p>
            <a:r>
              <a:rPr lang="tr-TR" sz="2800" b="1" dirty="0"/>
              <a:t>&gt;&gt; a</a:t>
            </a:r>
          </a:p>
          <a:p>
            <a:endParaRPr lang="tr-TR" sz="2800" b="1" dirty="0"/>
          </a:p>
          <a:p>
            <a:r>
              <a:rPr lang="tr-TR" sz="2800" b="1" dirty="0"/>
              <a:t>a =</a:t>
            </a:r>
          </a:p>
          <a:p>
            <a:r>
              <a:rPr lang="tr-TR" sz="2800" b="1" dirty="0" smtClean="0"/>
              <a:t>   </a:t>
            </a:r>
            <a:r>
              <a:rPr lang="tr-TR" sz="2800" b="1" dirty="0"/>
              <a:t>0.02560000000000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192370" y="3667899"/>
            <a:ext cx="3643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&gt;&gt; format bank</a:t>
            </a:r>
          </a:p>
          <a:p>
            <a:r>
              <a:rPr lang="tr-TR" sz="2800" b="1" dirty="0"/>
              <a:t>&gt;&gt; a</a:t>
            </a:r>
          </a:p>
          <a:p>
            <a:r>
              <a:rPr lang="tr-TR" sz="2800" b="1" dirty="0" smtClean="0"/>
              <a:t>a </a:t>
            </a:r>
            <a:r>
              <a:rPr lang="tr-TR" sz="2800" b="1" dirty="0"/>
              <a:t>=</a:t>
            </a:r>
          </a:p>
          <a:p>
            <a:r>
              <a:rPr lang="tr-TR" sz="2800" b="1" dirty="0" smtClean="0"/>
              <a:t>          </a:t>
            </a:r>
            <a:r>
              <a:rPr lang="tr-TR" sz="2800" b="1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11584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91728" y="121572"/>
            <a:ext cx="3482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 OPERATÖRLER 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332792" y="727979"/>
            <a:ext cx="38552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400" b="1" dirty="0"/>
              <a:t>A- ARİTMETİK OPERATÖRLER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2" y="1189644"/>
            <a:ext cx="1106069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MATLAB (Matematik LABORATUVARI)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9255" y="1089250"/>
            <a:ext cx="10515600" cy="4351338"/>
          </a:xfrm>
        </p:spPr>
        <p:txBody>
          <a:bodyPr>
            <a:noAutofit/>
          </a:bodyPr>
          <a:lstStyle/>
          <a:p>
            <a:r>
              <a:rPr lang="tr-TR" sz="4000" dirty="0" err="1"/>
              <a:t>Matlab</a:t>
            </a:r>
            <a:r>
              <a:rPr lang="tr-TR" sz="4000" dirty="0"/>
              <a:t>, </a:t>
            </a:r>
            <a:r>
              <a:rPr lang="tr-TR" sz="4000" b="1" dirty="0" err="1"/>
              <a:t>MAT</a:t>
            </a:r>
            <a:r>
              <a:rPr lang="tr-TR" sz="4000" dirty="0" err="1"/>
              <a:t>rix</a:t>
            </a:r>
            <a:r>
              <a:rPr lang="tr-TR" sz="4000" dirty="0"/>
              <a:t> ve </a:t>
            </a:r>
            <a:r>
              <a:rPr lang="tr-TR" sz="4000" b="1" dirty="0" err="1"/>
              <a:t>LAB</a:t>
            </a:r>
            <a:r>
              <a:rPr lang="tr-TR" sz="4000" dirty="0" err="1"/>
              <a:t>oratory</a:t>
            </a:r>
            <a:r>
              <a:rPr lang="tr-TR" sz="4000" dirty="0"/>
              <a:t> kelimelerinden türetilmiş olup, </a:t>
            </a:r>
            <a:r>
              <a:rPr lang="tr-TR" sz="4000" dirty="0" err="1"/>
              <a:t>Cleve</a:t>
            </a:r>
            <a:r>
              <a:rPr lang="tr-TR" sz="4000" dirty="0"/>
              <a:t> </a:t>
            </a:r>
            <a:r>
              <a:rPr lang="tr-TR" sz="4000" dirty="0" err="1"/>
              <a:t>Moler</a:t>
            </a:r>
            <a:r>
              <a:rPr lang="tr-TR" sz="4000" dirty="0"/>
              <a:t> tarafından 1985 yılında geliştirilmiş bir bilgisayar programlama dilidir. </a:t>
            </a:r>
          </a:p>
          <a:p>
            <a:r>
              <a:rPr lang="tr-TR" sz="4000" dirty="0"/>
              <a:t>İsminden de anlaşılacağı üzere, matris temeline dayalı matematiksel hesaplama, çözümleme, görsellik ve algoritma geliştirme olanağına sahip, bilimsel ve uygulamalarına yönelik güçlü ve etkileşimli komut temelli bir paket programlama dilidir. </a:t>
            </a:r>
          </a:p>
        </p:txBody>
      </p:sp>
    </p:spTree>
    <p:extLst>
      <p:ext uri="{BB962C8B-B14F-4D97-AF65-F5344CB8AC3E}">
        <p14:creationId xmlns:p14="http://schemas.microsoft.com/office/powerpoint/2010/main" val="206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97674" y="176282"/>
            <a:ext cx="65165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B- İLİŞKİSEL(</a:t>
            </a:r>
            <a:r>
              <a:rPr lang="tr-TR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Relational</a:t>
            </a:r>
            <a:r>
              <a:rPr lang="tr-T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) OPERATÖRLER 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7" y="637947"/>
            <a:ext cx="11018177" cy="4648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2" y="4862452"/>
            <a:ext cx="11446803" cy="18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Dikdörtgen 3"/>
          <p:cNvSpPr/>
          <p:nvPr/>
        </p:nvSpPr>
        <p:spPr>
          <a:xfrm>
            <a:off x="218217" y="255589"/>
            <a:ext cx="63482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C- MANTIKSAL(</a:t>
            </a:r>
            <a:r>
              <a:rPr lang="tr-TR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Logical</a:t>
            </a:r>
            <a:r>
              <a:rPr lang="tr-T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) OPERATÖRLER 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0" y="717253"/>
            <a:ext cx="11658991" cy="43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01" y="1638301"/>
            <a:ext cx="11290923" cy="28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OPERATÖRLER MATLAB ÖRNEKLERİ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228600" y="1103314"/>
            <a:ext cx="39814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&gt;&gt; [1 2 2]+[2 6 3]</a:t>
            </a:r>
          </a:p>
          <a:p>
            <a:endParaRPr lang="fr-FR" sz="2800" b="1" dirty="0"/>
          </a:p>
          <a:p>
            <a:r>
              <a:rPr lang="fr-FR" sz="2800" b="1" dirty="0"/>
              <a:t>ans =</a:t>
            </a:r>
          </a:p>
          <a:p>
            <a:endParaRPr lang="fr-FR" sz="2800" b="1" dirty="0"/>
          </a:p>
          <a:p>
            <a:r>
              <a:rPr lang="fr-FR" sz="2800" dirty="0"/>
              <a:t>     </a:t>
            </a:r>
            <a:r>
              <a:rPr lang="fr-FR" sz="3200" b="1" dirty="0">
                <a:solidFill>
                  <a:srgbClr val="FF0000"/>
                </a:solidFill>
              </a:rPr>
              <a:t>3     8     5</a:t>
            </a:r>
          </a:p>
          <a:p>
            <a:endParaRPr lang="fr-FR" sz="2800" b="1" dirty="0"/>
          </a:p>
        </p:txBody>
      </p:sp>
      <p:sp>
        <p:nvSpPr>
          <p:cNvPr id="6" name="Dikdörtgen 5"/>
          <p:cNvSpPr/>
          <p:nvPr/>
        </p:nvSpPr>
        <p:spPr>
          <a:xfrm>
            <a:off x="6254750" y="110172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/>
              <a:t>&gt;&gt; [1 2 2]-[2 6 3]</a:t>
            </a:r>
          </a:p>
          <a:p>
            <a:endParaRPr lang="tr-TR" sz="2800" b="1" dirty="0"/>
          </a:p>
          <a:p>
            <a:r>
              <a:rPr lang="tr-TR" sz="2800" b="1" dirty="0" err="1"/>
              <a:t>ans</a:t>
            </a:r>
            <a:r>
              <a:rPr lang="tr-TR" sz="2800" b="1" dirty="0"/>
              <a:t> =</a:t>
            </a:r>
          </a:p>
          <a:p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-1    -4    -1</a:t>
            </a:r>
            <a:endParaRPr lang="tr-TR" sz="2800" b="1" dirty="0"/>
          </a:p>
        </p:txBody>
      </p:sp>
      <p:sp>
        <p:nvSpPr>
          <p:cNvPr id="7" name="Dikdörtgen 6"/>
          <p:cNvSpPr/>
          <p:nvPr/>
        </p:nvSpPr>
        <p:spPr>
          <a:xfrm>
            <a:off x="228600" y="3842525"/>
            <a:ext cx="2670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&gt;&gt; [1 2 2]*[2 6 3</a:t>
            </a:r>
            <a:r>
              <a:rPr lang="tr-TR" sz="2800" b="1" dirty="0" smtClean="0"/>
              <a:t>]</a:t>
            </a:r>
            <a:endParaRPr lang="tr-TR" sz="2800" b="1" dirty="0"/>
          </a:p>
        </p:txBody>
      </p:sp>
      <p:sp>
        <p:nvSpPr>
          <p:cNvPr id="8" name="Dikdörtgen 7"/>
          <p:cNvSpPr/>
          <p:nvPr/>
        </p:nvSpPr>
        <p:spPr>
          <a:xfrm>
            <a:off x="228600" y="469025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??? </a:t>
            </a:r>
            <a:r>
              <a:rPr lang="tr-TR" sz="3200" dirty="0" err="1">
                <a:solidFill>
                  <a:srgbClr val="FF0000"/>
                </a:solidFill>
              </a:rPr>
              <a:t>Error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using</a:t>
            </a:r>
            <a:r>
              <a:rPr lang="tr-TR" sz="3200" dirty="0">
                <a:solidFill>
                  <a:srgbClr val="FF0000"/>
                </a:solidFill>
              </a:rPr>
              <a:t> ==&gt; </a:t>
            </a:r>
            <a:r>
              <a:rPr lang="tr-TR" sz="3200" dirty="0" err="1">
                <a:solidFill>
                  <a:srgbClr val="FF0000"/>
                </a:solidFill>
              </a:rPr>
              <a:t>mtimes</a:t>
            </a:r>
            <a:endParaRPr lang="tr-TR" sz="3200" dirty="0">
              <a:solidFill>
                <a:srgbClr val="FF0000"/>
              </a:solidFill>
            </a:endParaRPr>
          </a:p>
          <a:p>
            <a:r>
              <a:rPr lang="tr-TR" sz="3200" dirty="0">
                <a:solidFill>
                  <a:srgbClr val="FF0000"/>
                </a:solidFill>
              </a:rPr>
              <a:t>Inner </a:t>
            </a:r>
            <a:r>
              <a:rPr lang="tr-TR" sz="3200" dirty="0" err="1">
                <a:solidFill>
                  <a:srgbClr val="FF0000"/>
                </a:solidFill>
              </a:rPr>
              <a:t>matrix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dimensions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must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agree</a:t>
            </a:r>
            <a:r>
              <a:rPr lang="tr-TR" dirty="0"/>
              <a:t>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254750" y="3789334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/>
              <a:t>&gt;&gt; [1 2 2].*[2 6 3]</a:t>
            </a:r>
          </a:p>
          <a:p>
            <a:endParaRPr lang="tr-TR" sz="2800" b="1" dirty="0"/>
          </a:p>
          <a:p>
            <a:r>
              <a:rPr lang="tr-TR" sz="2800" b="1" dirty="0" err="1"/>
              <a:t>ans</a:t>
            </a:r>
            <a:r>
              <a:rPr lang="tr-TR" sz="2800" b="1" dirty="0"/>
              <a:t> =</a:t>
            </a:r>
          </a:p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2    12     6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0" y="3441680"/>
            <a:ext cx="37719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3600" b="1" dirty="0">
                <a:solidFill>
                  <a:srgbClr val="FF0000"/>
                </a:solidFill>
              </a:rPr>
              <a:t>&gt;&gt; [1 2 2]*[2;6;3]</a:t>
            </a:r>
          </a:p>
          <a:p>
            <a:endParaRPr lang="fr-FR" sz="3600" b="1" dirty="0">
              <a:solidFill>
                <a:srgbClr val="FF0000"/>
              </a:solidFill>
            </a:endParaRPr>
          </a:p>
          <a:p>
            <a:r>
              <a:rPr lang="fr-FR" sz="3600" b="1" dirty="0">
                <a:solidFill>
                  <a:srgbClr val="FF0000"/>
                </a:solidFill>
              </a:rPr>
              <a:t>ans =</a:t>
            </a:r>
          </a:p>
          <a:p>
            <a:endParaRPr lang="fr-FR" sz="3600" b="1" dirty="0">
              <a:solidFill>
                <a:srgbClr val="FF0000"/>
              </a:solidFill>
            </a:endParaRPr>
          </a:p>
          <a:p>
            <a:r>
              <a:rPr lang="fr-FR" sz="3600" b="1" dirty="0">
                <a:solidFill>
                  <a:srgbClr val="FF0000"/>
                </a:solidFill>
              </a:rPr>
              <a:t>    20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43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164885"/>
            <a:ext cx="10972800" cy="84772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OPERATÖRLER MATLAB ÖRNEKLERİ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241301" y="89376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/>
              <a:t>&gt;&gt; [1 2 2]/[2 6 3]</a:t>
            </a:r>
          </a:p>
          <a:p>
            <a:endParaRPr lang="tr-TR" sz="2800" b="1" dirty="0"/>
          </a:p>
          <a:p>
            <a:r>
              <a:rPr lang="tr-TR" sz="2800" b="1" dirty="0" err="1"/>
              <a:t>ans</a:t>
            </a:r>
            <a:r>
              <a:rPr lang="tr-TR" sz="2800" b="1" dirty="0"/>
              <a:t> =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      0.4082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96000" y="58874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/>
              <a:t>&gt;&gt; [1 2 2]\[2 6 3]</a:t>
            </a:r>
          </a:p>
          <a:p>
            <a:endParaRPr lang="tr-TR" sz="2800" b="1" dirty="0"/>
          </a:p>
          <a:p>
            <a:r>
              <a:rPr lang="tr-TR" sz="2800" b="1" dirty="0" err="1"/>
              <a:t>ans</a:t>
            </a:r>
            <a:r>
              <a:rPr lang="tr-TR" sz="2800" b="1" dirty="0"/>
              <a:t> =</a:t>
            </a:r>
          </a:p>
          <a:p>
            <a:r>
              <a:rPr lang="tr-TR" sz="2800" b="1" dirty="0" smtClean="0"/>
              <a:t>             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0         </a:t>
            </a:r>
            <a:r>
              <a:rPr lang="tr-TR" sz="2800" b="1" dirty="0" smtClean="0">
                <a:solidFill>
                  <a:srgbClr val="FF0000"/>
                </a:solidFill>
              </a:rPr>
              <a:t>     0              </a:t>
            </a:r>
            <a:r>
              <a:rPr lang="tr-TR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    1.0000    3.0000    1.5000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        </a:t>
            </a:r>
            <a:r>
              <a:rPr lang="tr-TR" sz="2800" b="1" dirty="0" smtClean="0">
                <a:solidFill>
                  <a:srgbClr val="FF0000"/>
                </a:solidFill>
              </a:rPr>
              <a:t>      </a:t>
            </a:r>
            <a:r>
              <a:rPr lang="tr-TR" sz="2800" b="1" dirty="0">
                <a:solidFill>
                  <a:srgbClr val="FF0000"/>
                </a:solidFill>
              </a:rPr>
              <a:t>0        </a:t>
            </a:r>
            <a:r>
              <a:rPr lang="tr-TR" sz="2800" b="1" dirty="0" smtClean="0">
                <a:solidFill>
                  <a:srgbClr val="FF0000"/>
                </a:solidFill>
              </a:rPr>
              <a:t>       </a:t>
            </a:r>
            <a:r>
              <a:rPr lang="tr-TR" sz="2800" b="1" dirty="0">
                <a:solidFill>
                  <a:srgbClr val="FF0000"/>
                </a:solidFill>
              </a:rPr>
              <a:t>0       </a:t>
            </a:r>
            <a:r>
              <a:rPr lang="tr-TR" sz="2800" b="1" dirty="0" smtClean="0">
                <a:solidFill>
                  <a:srgbClr val="FF0000"/>
                </a:solidFill>
              </a:rPr>
              <a:t>      </a:t>
            </a:r>
            <a:r>
              <a:rPr lang="tr-TR" sz="2800" b="1" dirty="0">
                <a:solidFill>
                  <a:srgbClr val="FF0000"/>
                </a:solidFill>
              </a:rPr>
              <a:t>0</a:t>
            </a:r>
            <a:endParaRPr lang="tr-TR" sz="2800" b="1" dirty="0"/>
          </a:p>
        </p:txBody>
      </p:sp>
      <p:sp>
        <p:nvSpPr>
          <p:cNvPr id="7" name="Dikdörtgen 6"/>
          <p:cNvSpPr/>
          <p:nvPr/>
        </p:nvSpPr>
        <p:spPr>
          <a:xfrm>
            <a:off x="241301" y="3571420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/>
              <a:t>&gt;&gt; [1 2 2]^[2 6 3</a:t>
            </a:r>
            <a:r>
              <a:rPr lang="tr-TR" sz="2800" b="1" dirty="0" smtClean="0"/>
              <a:t>]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??? </a:t>
            </a:r>
            <a:r>
              <a:rPr lang="tr-TR" sz="2800" b="1" dirty="0" err="1">
                <a:solidFill>
                  <a:srgbClr val="FF0000"/>
                </a:solidFill>
              </a:rPr>
              <a:t>Error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using</a:t>
            </a:r>
            <a:r>
              <a:rPr lang="tr-TR" sz="2800" b="1" dirty="0">
                <a:solidFill>
                  <a:srgbClr val="FF0000"/>
                </a:solidFill>
              </a:rPr>
              <a:t> ==&gt; </a:t>
            </a:r>
            <a:r>
              <a:rPr lang="tr-TR" sz="2800" b="1" dirty="0" err="1">
                <a:solidFill>
                  <a:srgbClr val="FF0000"/>
                </a:solidFill>
              </a:rPr>
              <a:t>mpower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At </a:t>
            </a:r>
            <a:r>
              <a:rPr lang="tr-TR" sz="2800" b="1" dirty="0" err="1">
                <a:solidFill>
                  <a:srgbClr val="FF0000"/>
                </a:solidFill>
              </a:rPr>
              <a:t>least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one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operand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must</a:t>
            </a:r>
            <a:r>
              <a:rPr lang="tr-TR" sz="2800" b="1" dirty="0">
                <a:solidFill>
                  <a:srgbClr val="FF0000"/>
                </a:solidFill>
              </a:rPr>
              <a:t> be </a:t>
            </a:r>
            <a:r>
              <a:rPr lang="tr-TR" sz="2800" b="1" dirty="0" err="1">
                <a:solidFill>
                  <a:srgbClr val="FF0000"/>
                </a:solidFill>
              </a:rPr>
              <a:t>scalar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6337301" y="367576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/>
              <a:t>&gt;&gt; [1 2 2].^[2 6 3]</a:t>
            </a:r>
          </a:p>
          <a:p>
            <a:endParaRPr lang="tr-TR" sz="2800" b="1" dirty="0"/>
          </a:p>
          <a:p>
            <a:r>
              <a:rPr lang="tr-TR" sz="2800" b="1" dirty="0" err="1"/>
              <a:t>ans</a:t>
            </a:r>
            <a:r>
              <a:rPr lang="tr-TR" sz="2800" b="1" dirty="0"/>
              <a:t> =</a:t>
            </a:r>
          </a:p>
          <a:p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     1    64     8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41301" y="533775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dirty="0"/>
              <a:t>&gt;&gt; [1 2 2]^[2;6;3]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??? </a:t>
            </a:r>
            <a:r>
              <a:rPr lang="tr-TR" sz="2800" b="1" dirty="0" err="1">
                <a:solidFill>
                  <a:srgbClr val="FF0000"/>
                </a:solidFill>
              </a:rPr>
              <a:t>Error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using</a:t>
            </a:r>
            <a:r>
              <a:rPr lang="tr-TR" sz="2800" b="1" dirty="0">
                <a:solidFill>
                  <a:srgbClr val="FF0000"/>
                </a:solidFill>
              </a:rPr>
              <a:t> ==&gt; </a:t>
            </a:r>
            <a:r>
              <a:rPr lang="tr-TR" sz="2800" b="1" dirty="0" err="1">
                <a:solidFill>
                  <a:srgbClr val="FF0000"/>
                </a:solidFill>
              </a:rPr>
              <a:t>mpower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At </a:t>
            </a:r>
            <a:r>
              <a:rPr lang="tr-TR" sz="2800" b="1" dirty="0" err="1">
                <a:solidFill>
                  <a:srgbClr val="FF0000"/>
                </a:solidFill>
              </a:rPr>
              <a:t>least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one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operand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must</a:t>
            </a:r>
            <a:r>
              <a:rPr lang="tr-TR" sz="2800" b="1" dirty="0">
                <a:solidFill>
                  <a:srgbClr val="FF0000"/>
                </a:solidFill>
              </a:rPr>
              <a:t> be </a:t>
            </a:r>
            <a:r>
              <a:rPr lang="tr-TR" sz="2800" b="1" dirty="0" err="1">
                <a:solidFill>
                  <a:srgbClr val="FF0000"/>
                </a:solidFill>
              </a:rPr>
              <a:t>scalar</a:t>
            </a:r>
            <a:r>
              <a:rPr lang="tr-TR" dirty="0"/>
              <a:t>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153150" y="585988"/>
            <a:ext cx="506095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&gt;&gt; [1 2 2].\[2 6 3]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r>
              <a:rPr lang="fr-FR" sz="3200" dirty="0">
                <a:solidFill>
                  <a:srgbClr val="FF0000"/>
                </a:solidFill>
              </a:rPr>
              <a:t>ans =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r>
              <a:rPr lang="fr-FR" sz="3200" dirty="0">
                <a:solidFill>
                  <a:srgbClr val="FF0000"/>
                </a:solidFill>
              </a:rPr>
              <a:t>    2.0000    3.0000    1.5000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19075" y="524432"/>
            <a:ext cx="506095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&gt;&gt; [1 2 2</a:t>
            </a:r>
            <a:r>
              <a:rPr lang="fr-FR" sz="3200" dirty="0" smtClean="0">
                <a:solidFill>
                  <a:srgbClr val="FF0000"/>
                </a:solidFill>
              </a:rPr>
              <a:t>].</a:t>
            </a:r>
            <a:r>
              <a:rPr lang="tr-TR" sz="3200" dirty="0" smtClean="0">
                <a:solidFill>
                  <a:srgbClr val="FF0000"/>
                </a:solidFill>
              </a:rPr>
              <a:t>/</a:t>
            </a:r>
            <a:r>
              <a:rPr lang="fr-FR" sz="3200" dirty="0" smtClean="0">
                <a:solidFill>
                  <a:srgbClr val="FF0000"/>
                </a:solidFill>
              </a:rPr>
              <a:t>[</a:t>
            </a:r>
            <a:r>
              <a:rPr lang="fr-FR" sz="3200" dirty="0">
                <a:solidFill>
                  <a:srgbClr val="FF0000"/>
                </a:solidFill>
              </a:rPr>
              <a:t>2 6 3]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r>
              <a:rPr lang="fr-FR" sz="3200" dirty="0">
                <a:solidFill>
                  <a:srgbClr val="FF0000"/>
                </a:solidFill>
              </a:rPr>
              <a:t>ans =</a:t>
            </a:r>
          </a:p>
          <a:p>
            <a:endParaRPr lang="fr-FR" sz="3200" dirty="0">
              <a:solidFill>
                <a:srgbClr val="FF0000"/>
              </a:solidFill>
            </a:endParaRPr>
          </a:p>
          <a:p>
            <a:r>
              <a:rPr lang="tr-TR" sz="3200" dirty="0" smtClean="0">
                <a:solidFill>
                  <a:srgbClr val="FF0000"/>
                </a:solidFill>
              </a:rPr>
              <a:t>   0</a:t>
            </a:r>
            <a:r>
              <a:rPr lang="fr-FR" sz="3200" dirty="0" smtClean="0">
                <a:solidFill>
                  <a:srgbClr val="FF0000"/>
                </a:solidFill>
              </a:rPr>
              <a:t>.</a:t>
            </a:r>
            <a:r>
              <a:rPr lang="tr-TR" sz="3200" dirty="0" smtClean="0">
                <a:solidFill>
                  <a:srgbClr val="FF0000"/>
                </a:solidFill>
              </a:rPr>
              <a:t>5</a:t>
            </a:r>
            <a:r>
              <a:rPr lang="fr-FR" sz="3200" dirty="0" smtClean="0">
                <a:solidFill>
                  <a:srgbClr val="FF0000"/>
                </a:solidFill>
              </a:rPr>
              <a:t>000    </a:t>
            </a:r>
            <a:r>
              <a:rPr lang="tr-TR" sz="3200" dirty="0" smtClean="0">
                <a:solidFill>
                  <a:srgbClr val="FF0000"/>
                </a:solidFill>
              </a:rPr>
              <a:t>0</a:t>
            </a:r>
            <a:r>
              <a:rPr lang="fr-FR" sz="3200" dirty="0" smtClean="0">
                <a:solidFill>
                  <a:srgbClr val="FF0000"/>
                </a:solidFill>
              </a:rPr>
              <a:t>.</a:t>
            </a:r>
            <a:r>
              <a:rPr lang="tr-TR" sz="3200" dirty="0" smtClean="0">
                <a:solidFill>
                  <a:srgbClr val="FF0000"/>
                </a:solidFill>
              </a:rPr>
              <a:t>33</a:t>
            </a:r>
            <a:r>
              <a:rPr lang="fr-FR" sz="3200" dirty="0" smtClean="0">
                <a:solidFill>
                  <a:srgbClr val="FF0000"/>
                </a:solidFill>
              </a:rPr>
              <a:t>00    </a:t>
            </a:r>
            <a:r>
              <a:rPr lang="tr-TR" sz="3200" dirty="0" smtClean="0">
                <a:solidFill>
                  <a:srgbClr val="FF0000"/>
                </a:solidFill>
              </a:rPr>
              <a:t>0</a:t>
            </a:r>
            <a:r>
              <a:rPr lang="fr-FR" sz="3200" dirty="0" smtClean="0">
                <a:solidFill>
                  <a:srgbClr val="FF0000"/>
                </a:solidFill>
              </a:rPr>
              <a:t>.</a:t>
            </a:r>
            <a:r>
              <a:rPr lang="tr-TR" sz="3200" dirty="0" smtClean="0">
                <a:solidFill>
                  <a:srgbClr val="FF0000"/>
                </a:solidFill>
              </a:rPr>
              <a:t>667</a:t>
            </a:r>
            <a:r>
              <a:rPr lang="fr-FR" sz="3200" dirty="0" smtClean="0">
                <a:solidFill>
                  <a:srgbClr val="FF0000"/>
                </a:solidFill>
              </a:rPr>
              <a:t>0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2464" y="245952"/>
            <a:ext cx="6768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OPERATÖRLERİN ÖNCELİK SIRASI 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30" y="769172"/>
            <a:ext cx="7923033" cy="54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9758" y="553453"/>
            <a:ext cx="10515600" cy="3429000"/>
          </a:xfrm>
        </p:spPr>
        <p:txBody>
          <a:bodyPr>
            <a:noAutofit/>
          </a:bodyPr>
          <a:lstStyle/>
          <a:p>
            <a:pPr algn="just"/>
            <a:r>
              <a:rPr lang="tr-TR" sz="4400" dirty="0"/>
              <a:t>MATLAB ı bilgisayarınıza kurduktan sonra, </a:t>
            </a:r>
            <a:r>
              <a:rPr lang="tr-TR" sz="4400" dirty="0" err="1"/>
              <a:t>matlab</a:t>
            </a:r>
            <a:r>
              <a:rPr lang="tr-TR" sz="4400" dirty="0"/>
              <a:t> ile </a:t>
            </a:r>
            <a:r>
              <a:rPr lang="tr-TR" sz="4400" dirty="0" err="1"/>
              <a:t>çalısmak</a:t>
            </a:r>
            <a:r>
              <a:rPr lang="tr-TR" sz="4400" dirty="0"/>
              <a:t> için </a:t>
            </a:r>
            <a:r>
              <a:rPr lang="tr-TR" sz="4400" dirty="0" err="1"/>
              <a:t>matlab</a:t>
            </a:r>
            <a:r>
              <a:rPr lang="tr-TR" sz="4400" dirty="0"/>
              <a:t> </a:t>
            </a:r>
            <a:r>
              <a:rPr lang="tr-TR" sz="4400" dirty="0" smtClean="0"/>
              <a:t>logosunu tıklayarak </a:t>
            </a:r>
            <a:r>
              <a:rPr lang="tr-TR" sz="4400" dirty="0" err="1"/>
              <a:t>çalısmaya</a:t>
            </a:r>
            <a:r>
              <a:rPr lang="tr-TR" sz="4400" dirty="0"/>
              <a:t> </a:t>
            </a:r>
            <a:r>
              <a:rPr lang="tr-TR" sz="4400" dirty="0" err="1"/>
              <a:t>baslayabiliriz</a:t>
            </a:r>
            <a:r>
              <a:rPr lang="tr-TR" sz="4400" dirty="0"/>
              <a:t>. Bu </a:t>
            </a:r>
            <a:r>
              <a:rPr lang="tr-TR" sz="4400" dirty="0" err="1"/>
              <a:t>islemden</a:t>
            </a:r>
            <a:r>
              <a:rPr lang="tr-TR" sz="4400" dirty="0"/>
              <a:t> sonra, </a:t>
            </a:r>
            <a:r>
              <a:rPr lang="tr-TR" sz="4400" dirty="0" err="1"/>
              <a:t>matlab</a:t>
            </a:r>
            <a:r>
              <a:rPr lang="tr-TR" sz="4400" dirty="0"/>
              <a:t> </a:t>
            </a:r>
            <a:r>
              <a:rPr lang="tr-TR" sz="4400" dirty="0" err="1"/>
              <a:t>ın</a:t>
            </a:r>
            <a:r>
              <a:rPr lang="tr-TR" sz="4400" dirty="0"/>
              <a:t> sürüm numarasına </a:t>
            </a:r>
            <a:r>
              <a:rPr lang="tr-TR" sz="4400" dirty="0" smtClean="0"/>
              <a:t>göre ufak </a:t>
            </a:r>
            <a:r>
              <a:rPr lang="tr-TR" sz="4400" dirty="0"/>
              <a:t>tefek </a:t>
            </a:r>
            <a:r>
              <a:rPr lang="tr-TR" sz="4400" dirty="0" err="1"/>
              <a:t>değisiklikler</a:t>
            </a:r>
            <a:r>
              <a:rPr lang="tr-TR" sz="4400" dirty="0"/>
              <a:t> olmasına rağmen, temel </a:t>
            </a:r>
            <a:r>
              <a:rPr lang="tr-TR" sz="4400" dirty="0" err="1"/>
              <a:t>islemler</a:t>
            </a:r>
            <a:r>
              <a:rPr lang="tr-TR" sz="4400" dirty="0"/>
              <a:t> hep aynıdır, </a:t>
            </a:r>
            <a:r>
              <a:rPr lang="tr-TR" sz="4400" dirty="0" err="1"/>
              <a:t>matlab</a:t>
            </a:r>
            <a:r>
              <a:rPr lang="tr-TR" sz="4400" dirty="0"/>
              <a:t> </a:t>
            </a:r>
            <a:r>
              <a:rPr lang="tr-TR" sz="4400" dirty="0" smtClean="0"/>
              <a:t>işlecinin olduğu </a:t>
            </a:r>
            <a:r>
              <a:rPr lang="tr-TR" sz="4400" dirty="0"/>
              <a:t>pencere </a:t>
            </a:r>
            <a:r>
              <a:rPr lang="tr-TR" sz="4400" dirty="0" err="1"/>
              <a:t>matlab</a:t>
            </a:r>
            <a:r>
              <a:rPr lang="tr-TR" sz="4400" dirty="0"/>
              <a:t> için komut penceresidir;</a:t>
            </a:r>
          </a:p>
        </p:txBody>
      </p:sp>
    </p:spTree>
    <p:extLst>
      <p:ext uri="{BB962C8B-B14F-4D97-AF65-F5344CB8AC3E}">
        <p14:creationId xmlns:p14="http://schemas.microsoft.com/office/powerpoint/2010/main" val="13823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F6D27-CFF9-4CAC-9CCC-AA5128A75BDC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33376"/>
            <a:ext cx="8229600" cy="847725"/>
          </a:xfrm>
        </p:spPr>
        <p:txBody>
          <a:bodyPr/>
          <a:lstStyle/>
          <a:p>
            <a:pPr eaLnBrk="1" hangingPunct="1"/>
            <a:r>
              <a:rPr lang="tr-TR" dirty="0" smtClean="0"/>
              <a:t>MATLAB (</a:t>
            </a:r>
            <a:r>
              <a:rPr lang="tr-TR" b="0" dirty="0" err="1" smtClean="0"/>
              <a:t>MAT</a:t>
            </a:r>
            <a:r>
              <a:rPr lang="tr-TR" dirty="0" err="1" smtClean="0"/>
              <a:t>rix</a:t>
            </a:r>
            <a:r>
              <a:rPr lang="tr-TR" dirty="0" smtClean="0"/>
              <a:t> </a:t>
            </a:r>
            <a:r>
              <a:rPr lang="tr-TR" b="0" dirty="0" err="1" smtClean="0"/>
              <a:t>LAB</a:t>
            </a:r>
            <a:r>
              <a:rPr lang="tr-TR" dirty="0" err="1" smtClean="0"/>
              <a:t>oratuary</a:t>
            </a:r>
            <a:r>
              <a:rPr lang="tr-TR" dirty="0" smtClean="0"/>
              <a:t>)</a:t>
            </a:r>
            <a:endParaRPr lang="en-US" dirty="0" smtClean="0">
              <a:solidFill>
                <a:srgbClr val="2115B7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992314" y="2273301"/>
            <a:ext cx="85820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2115B7"/>
                </a:solidFill>
              </a:rPr>
              <a:t>MATLAB, </a:t>
            </a:r>
            <a:r>
              <a:rPr lang="tr-TR" sz="2400" dirty="0"/>
              <a:t>yüksek performanslı bir uygulama yazılımı ve bir programlama dilidir.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r-TR" sz="2400" dirty="0"/>
              <a:t>  </a:t>
            </a:r>
            <a:r>
              <a:rPr lang="tr-TR" sz="2400" dirty="0" err="1"/>
              <a:t>MATLAB’in</a:t>
            </a:r>
            <a:r>
              <a:rPr lang="tr-TR" sz="2400" dirty="0"/>
              <a:t> temelindeki yapı, </a:t>
            </a:r>
            <a:r>
              <a:rPr lang="tr-TR" sz="2400" u="sng" dirty="0"/>
              <a:t>boyutlandırma gerektirmeyen matrislerdir</a:t>
            </a:r>
            <a:r>
              <a:rPr lang="tr-TR" sz="2400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r-TR" sz="2400" dirty="0"/>
              <a:t>  Yaptığımız tüm girdi ve çıktılar, </a:t>
            </a:r>
            <a:r>
              <a:rPr lang="tr-TR" sz="2400" u="sng" dirty="0"/>
              <a:t>belirteç gerektirmeksizin</a:t>
            </a:r>
            <a:r>
              <a:rPr lang="tr-TR" sz="2400" dirty="0"/>
              <a:t> bir matris tanımlar.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tr-TR" sz="2400" dirty="0"/>
              <a:t> İlk olarak Fortran dili ile yazılan MATLAB, daha sonra C ile yazılmıştır</a:t>
            </a:r>
            <a:r>
              <a:rPr lang="tr-TR" dirty="0"/>
              <a:t>.</a:t>
            </a:r>
          </a:p>
          <a:p>
            <a:pPr algn="l">
              <a:buFontTx/>
              <a:buBlip>
                <a:blip r:embed="rId2"/>
              </a:buBlip>
            </a:pPr>
            <a:endParaRPr lang="tr-TR" dirty="0"/>
          </a:p>
          <a:p>
            <a:pPr algn="l"/>
            <a:endParaRPr lang="tr-TR" dirty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774825" y="1341438"/>
            <a:ext cx="599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sz="2400" dirty="0"/>
              <a:t>  </a:t>
            </a:r>
            <a:r>
              <a:rPr lang="tr-TR" sz="2400" dirty="0">
                <a:solidFill>
                  <a:srgbClr val="2115B7"/>
                </a:solidFill>
              </a:rPr>
              <a:t>http://www.mathworks.com/matlabcentral/</a:t>
            </a:r>
          </a:p>
        </p:txBody>
      </p:sp>
    </p:spTree>
    <p:extLst>
      <p:ext uri="{BB962C8B-B14F-4D97-AF65-F5344CB8AC3E}">
        <p14:creationId xmlns:p14="http://schemas.microsoft.com/office/powerpoint/2010/main" val="33361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0208"/>
          <a:stretch/>
        </p:blipFill>
        <p:spPr>
          <a:xfrm>
            <a:off x="716833" y="431991"/>
            <a:ext cx="10695819" cy="60415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33" y="431991"/>
            <a:ext cx="8963025" cy="74295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432395" y="803466"/>
            <a:ext cx="315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Araç çubuğu ve çalışma klasörü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97" y="601343"/>
            <a:ext cx="4994889" cy="576063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220776" y="2284539"/>
            <a:ext cx="239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Diğer çalışma klasörleri 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249482" y="5075730"/>
            <a:ext cx="203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Komut Satır geçmişi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246" y="198502"/>
            <a:ext cx="8882152" cy="38033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939675" y="2476778"/>
            <a:ext cx="74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Editor</a:t>
            </a:r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058" y="3445393"/>
            <a:ext cx="10888497" cy="3157369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5564402" y="4784361"/>
            <a:ext cx="13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Komut Satırı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17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66137" y="6858000"/>
            <a:ext cx="2743200" cy="365125"/>
          </a:xfrm>
        </p:spPr>
        <p:txBody>
          <a:bodyPr/>
          <a:lstStyle/>
          <a:p>
            <a:pPr>
              <a:defRPr/>
            </a:pPr>
            <a:fld id="{88F336E1-8114-4920-A704-4477BA031DA7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60351"/>
            <a:ext cx="8229600" cy="847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/>
              <a:t>MATLAB/</a:t>
            </a:r>
            <a:r>
              <a:rPr lang="tr-TR" b="0" smtClean="0"/>
              <a:t>Command window (komut penceresi)</a:t>
            </a:r>
            <a:endParaRPr lang="en-US" b="0" smtClean="0">
              <a:solidFill>
                <a:srgbClr val="2115B7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/>
          <a:srcRect l="15105" t="16016" r="9688" b="8838"/>
          <a:stretch>
            <a:fillRect/>
          </a:stretch>
        </p:blipFill>
        <p:spPr bwMode="auto">
          <a:xfrm>
            <a:off x="1919288" y="1516064"/>
            <a:ext cx="5724525" cy="457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87712" y="1655764"/>
            <a:ext cx="6711950" cy="769938"/>
            <a:chOff x="1247" y="705"/>
            <a:chExt cx="4228" cy="485"/>
          </a:xfrm>
        </p:grpSpPr>
        <p:sp>
          <p:nvSpPr>
            <p:cNvPr id="10255" name="AutoShape 5"/>
            <p:cNvSpPr>
              <a:spLocks noChangeArrowheads="1"/>
            </p:cNvSpPr>
            <p:nvPr/>
          </p:nvSpPr>
          <p:spPr bwMode="auto">
            <a:xfrm>
              <a:off x="1247" y="709"/>
              <a:ext cx="1633" cy="226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>
              <a:off x="2880" y="799"/>
              <a:ext cx="140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57" name="Text Box 7"/>
            <p:cNvSpPr txBox="1">
              <a:spLocks noChangeArrowheads="1"/>
            </p:cNvSpPr>
            <p:nvPr/>
          </p:nvSpPr>
          <p:spPr bwMode="auto">
            <a:xfrm>
              <a:off x="4228" y="705"/>
              <a:ext cx="1247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 sz="2000">
                  <a:solidFill>
                    <a:srgbClr val="2115B7"/>
                  </a:solidFill>
                </a:rPr>
                <a:t>Current directory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 sz="2000">
                  <a:solidFill>
                    <a:srgbClr val="2115B7"/>
                  </a:solidFill>
                </a:rPr>
                <a:t>(çalışma klasörü)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5187" y="2490788"/>
            <a:ext cx="3575050" cy="1611312"/>
            <a:chOff x="476" y="1253"/>
            <a:chExt cx="2252" cy="1015"/>
          </a:xfrm>
        </p:grpSpPr>
        <p:sp>
          <p:nvSpPr>
            <p:cNvPr id="10253" name="Line 9"/>
            <p:cNvSpPr>
              <a:spLocks noChangeShapeType="1"/>
            </p:cNvSpPr>
            <p:nvPr/>
          </p:nvSpPr>
          <p:spPr bwMode="auto">
            <a:xfrm>
              <a:off x="476" y="1253"/>
              <a:ext cx="363" cy="5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54" name="Text Box 10"/>
            <p:cNvSpPr txBox="1">
              <a:spLocks noChangeArrowheads="1"/>
            </p:cNvSpPr>
            <p:nvPr/>
          </p:nvSpPr>
          <p:spPr bwMode="auto">
            <a:xfrm>
              <a:off x="848" y="1644"/>
              <a:ext cx="1880" cy="6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 sz="2000" u="sng">
                  <a:solidFill>
                    <a:srgbClr val="2115B7"/>
                  </a:solidFill>
                </a:rPr>
                <a:t>Dinamik komut satırı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Blip>
                  <a:blip r:embed="rId3"/>
                </a:buBlip>
              </a:pPr>
              <a:r>
                <a:rPr lang="tr-TR" sz="1600"/>
                <a:t>Her türlü mat. işlem,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Blip>
                  <a:blip r:embed="rId3"/>
                </a:buBlip>
              </a:pPr>
              <a:r>
                <a:rPr lang="tr-TR" sz="1600"/>
                <a:t>Demo, program çalıştırma vb.</a:t>
              </a:r>
            </a:p>
          </p:txBody>
        </p:sp>
      </p:grpSp>
      <p:grpSp>
        <p:nvGrpSpPr>
          <p:cNvPr id="10247" name="Group 21"/>
          <p:cNvGrpSpPr>
            <a:grpSpLocks/>
          </p:cNvGrpSpPr>
          <p:nvPr/>
        </p:nvGrpSpPr>
        <p:grpSpPr bwMode="auto">
          <a:xfrm>
            <a:off x="2065338" y="1906589"/>
            <a:ext cx="8201025" cy="4535487"/>
            <a:chOff x="432" y="885"/>
            <a:chExt cx="5166" cy="2857"/>
          </a:xfrm>
        </p:grpSpPr>
        <p:grpSp>
          <p:nvGrpSpPr>
            <p:cNvPr id="10248" name="Group 19"/>
            <p:cNvGrpSpPr>
              <a:grpSpLocks/>
            </p:cNvGrpSpPr>
            <p:nvPr/>
          </p:nvGrpSpPr>
          <p:grpSpPr bwMode="auto">
            <a:xfrm>
              <a:off x="432" y="885"/>
              <a:ext cx="5166" cy="2857"/>
              <a:chOff x="413" y="881"/>
              <a:chExt cx="5185" cy="2861"/>
            </a:xfrm>
          </p:grpSpPr>
          <p:sp>
            <p:nvSpPr>
              <p:cNvPr id="10250" name="Line 13"/>
              <p:cNvSpPr>
                <a:spLocks noChangeShapeType="1"/>
              </p:cNvSpPr>
              <p:nvPr/>
            </p:nvSpPr>
            <p:spPr bwMode="auto">
              <a:xfrm>
                <a:off x="413" y="881"/>
                <a:ext cx="2871" cy="87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tr-TR"/>
              </a:p>
            </p:txBody>
          </p:sp>
          <p:pic>
            <p:nvPicPr>
              <p:cNvPr id="10251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9153" t="29814" r="19368" b="24907"/>
              <a:stretch>
                <a:fillRect/>
              </a:stretch>
            </p:blipFill>
            <p:spPr bwMode="auto">
              <a:xfrm>
                <a:off x="2831" y="1795"/>
                <a:ext cx="2767" cy="19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0252" name="Text Box 15"/>
              <p:cNvSpPr txBox="1">
                <a:spLocks noChangeArrowheads="1"/>
              </p:cNvSpPr>
              <p:nvPr/>
            </p:nvSpPr>
            <p:spPr bwMode="auto">
              <a:xfrm>
                <a:off x="3732" y="2142"/>
                <a:ext cx="1044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</a:pPr>
                <a:r>
                  <a:rPr lang="tr-TR" sz="2000">
                    <a:solidFill>
                      <a:srgbClr val="2115B7"/>
                    </a:solidFill>
                  </a:rPr>
                  <a:t>M-file editörü</a:t>
                </a:r>
              </a:p>
            </p:txBody>
          </p:sp>
        </p:grpSp>
        <p:sp>
          <p:nvSpPr>
            <p:cNvPr id="10249" name="Text Box 16"/>
            <p:cNvSpPr txBox="1">
              <a:spLocks noChangeArrowheads="1"/>
            </p:cNvSpPr>
            <p:nvPr/>
          </p:nvSpPr>
          <p:spPr bwMode="auto">
            <a:xfrm>
              <a:off x="3342" y="2399"/>
              <a:ext cx="177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>
                  <a:solidFill>
                    <a:schemeClr val="tx2"/>
                  </a:solidFill>
                </a:rPr>
                <a:t>Programların yazıldığı editör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6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96017-0CDF-439D-8096-B8B701BB1E2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0039"/>
            <a:ext cx="8229600" cy="847725"/>
          </a:xfrm>
        </p:spPr>
        <p:txBody>
          <a:bodyPr/>
          <a:lstStyle/>
          <a:p>
            <a:pPr eaLnBrk="1" hangingPunct="1"/>
            <a:r>
              <a:rPr lang="tr-TR" smtClean="0"/>
              <a:t>MATLAB/</a:t>
            </a:r>
            <a:r>
              <a:rPr lang="tr-TR" b="0" smtClean="0"/>
              <a:t>Workspace (İş alanı)</a:t>
            </a:r>
            <a:endParaRPr lang="en-US" b="0" smtClean="0">
              <a:solidFill>
                <a:srgbClr val="2115B7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 l="15392" t="16470" r="10210" b="9407"/>
          <a:stretch>
            <a:fillRect/>
          </a:stretch>
        </p:blipFill>
        <p:spPr bwMode="auto">
          <a:xfrm>
            <a:off x="3556001" y="1090613"/>
            <a:ext cx="6067425" cy="4837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1809750" y="3240090"/>
            <a:ext cx="2198688" cy="769938"/>
            <a:chOff x="180" y="2041"/>
            <a:chExt cx="1385" cy="485"/>
          </a:xfrm>
        </p:grpSpPr>
        <p:sp>
          <p:nvSpPr>
            <p:cNvPr id="11278" name="Line 5"/>
            <p:cNvSpPr>
              <a:spLocks noChangeShapeType="1"/>
            </p:cNvSpPr>
            <p:nvPr/>
          </p:nvSpPr>
          <p:spPr bwMode="auto">
            <a:xfrm flipH="1">
              <a:off x="930" y="2296"/>
              <a:ext cx="63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9" name="Text Box 6"/>
            <p:cNvSpPr txBox="1">
              <a:spLocks noChangeArrowheads="1"/>
            </p:cNvSpPr>
            <p:nvPr/>
          </p:nvSpPr>
          <p:spPr bwMode="auto">
            <a:xfrm>
              <a:off x="180" y="2041"/>
              <a:ext cx="878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 sz="2000">
                  <a:solidFill>
                    <a:srgbClr val="2115B7"/>
                  </a:solidFill>
                </a:rPr>
                <a:t>Workspace 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 sz="2000">
                  <a:solidFill>
                    <a:srgbClr val="2115B7"/>
                  </a:solidFill>
                </a:rPr>
                <a:t>penceresi</a:t>
              </a:r>
            </a:p>
          </p:txBody>
        </p:sp>
      </p:grp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1931989" y="1846262"/>
            <a:ext cx="1665287" cy="701674"/>
            <a:chOff x="257" y="1163"/>
            <a:chExt cx="1049" cy="442"/>
          </a:xfrm>
        </p:grpSpPr>
        <p:sp>
          <p:nvSpPr>
            <p:cNvPr id="11276" name="Line 8"/>
            <p:cNvSpPr>
              <a:spLocks noChangeShapeType="1"/>
            </p:cNvSpPr>
            <p:nvPr/>
          </p:nvSpPr>
          <p:spPr bwMode="auto">
            <a:xfrm flipH="1">
              <a:off x="852" y="1328"/>
              <a:ext cx="4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7" name="Text Box 9"/>
            <p:cNvSpPr txBox="1">
              <a:spLocks noChangeArrowheads="1"/>
            </p:cNvSpPr>
            <p:nvPr/>
          </p:nvSpPr>
          <p:spPr bwMode="auto">
            <a:xfrm>
              <a:off x="257" y="1163"/>
              <a:ext cx="635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 u="sng">
                  <a:solidFill>
                    <a:srgbClr val="2115B7"/>
                  </a:solidFill>
                </a:rPr>
                <a:t>Atanan</a:t>
              </a:r>
              <a:r>
                <a:rPr lang="tr-TR">
                  <a:solidFill>
                    <a:srgbClr val="2115B7"/>
                  </a:solidFill>
                </a:rPr>
                <a:t> 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>
                  <a:solidFill>
                    <a:srgbClr val="2115B7"/>
                  </a:solidFill>
                </a:rPr>
                <a:t>değişken</a:t>
              </a:r>
            </a:p>
          </p:txBody>
        </p:sp>
      </p:grpSp>
      <p:grpSp>
        <p:nvGrpSpPr>
          <p:cNvPr id="11271" name="Group 10"/>
          <p:cNvGrpSpPr>
            <a:grpSpLocks/>
          </p:cNvGrpSpPr>
          <p:nvPr/>
        </p:nvGrpSpPr>
        <p:grpSpPr bwMode="auto">
          <a:xfrm>
            <a:off x="4872039" y="1628775"/>
            <a:ext cx="5400675" cy="1252538"/>
            <a:chOff x="2109" y="1026"/>
            <a:chExt cx="3402" cy="789"/>
          </a:xfrm>
        </p:grpSpPr>
        <p:sp>
          <p:nvSpPr>
            <p:cNvPr id="11273" name="Oval 11"/>
            <p:cNvSpPr>
              <a:spLocks noChangeArrowheads="1"/>
            </p:cNvSpPr>
            <p:nvPr/>
          </p:nvSpPr>
          <p:spPr bwMode="auto">
            <a:xfrm>
              <a:off x="2109" y="1026"/>
              <a:ext cx="499" cy="136"/>
            </a:xfrm>
            <a:prstGeom prst="ellipse">
              <a:avLst/>
            </a:prstGeom>
            <a:noFill/>
            <a:ln w="158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274" name="Line 12"/>
            <p:cNvSpPr>
              <a:spLocks noChangeShapeType="1"/>
            </p:cNvSpPr>
            <p:nvPr/>
          </p:nvSpPr>
          <p:spPr bwMode="auto">
            <a:xfrm>
              <a:off x="2608" y="1101"/>
              <a:ext cx="862" cy="379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3443" y="1376"/>
              <a:ext cx="2068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 u="sng">
                  <a:solidFill>
                    <a:schemeClr val="tx2"/>
                  </a:solidFill>
                </a:rPr>
                <a:t>Workspace penceresini 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tr-TR" u="sng">
                  <a:solidFill>
                    <a:schemeClr val="tx2"/>
                  </a:solidFill>
                </a:rPr>
                <a:t>açmanın “komut” yolu</a:t>
              </a:r>
              <a:endParaRPr lang="tr-TR">
                <a:solidFill>
                  <a:schemeClr val="tx2"/>
                </a:solidFill>
              </a:endParaRPr>
            </a:p>
          </p:txBody>
        </p:sp>
      </p:grp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5016500" y="3500438"/>
            <a:ext cx="4464050" cy="576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45000"/>
              </a:lnSpc>
              <a:spcBef>
                <a:spcPct val="50000"/>
              </a:spcBef>
              <a:buClr>
                <a:schemeClr val="accent1"/>
              </a:buClr>
              <a:buSzPct val="65000"/>
            </a:pPr>
            <a:r>
              <a:rPr lang="tr-TR" sz="2000">
                <a:solidFill>
                  <a:srgbClr val="2115B7"/>
                </a:solidFill>
              </a:rPr>
              <a:t>Workspace, ilgili oturumda kullanılan</a:t>
            </a:r>
          </a:p>
          <a:p>
            <a:pPr marL="342900" indent="-342900">
              <a:lnSpc>
                <a:spcPct val="45000"/>
              </a:lnSpc>
              <a:spcBef>
                <a:spcPct val="50000"/>
              </a:spcBef>
              <a:buClr>
                <a:schemeClr val="accent1"/>
              </a:buClr>
              <a:buSzPct val="65000"/>
            </a:pPr>
            <a:r>
              <a:rPr lang="tr-TR" sz="2000">
                <a:solidFill>
                  <a:srgbClr val="2115B7"/>
                </a:solidFill>
              </a:rPr>
              <a:t>tüm değişkenlerin tutulduğu alandır.</a:t>
            </a:r>
            <a:r>
              <a:rPr lang="tr-T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2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506B0-7AA4-4EAD-ABFF-8D7E4208BFCD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00026"/>
            <a:ext cx="8229600" cy="847725"/>
          </a:xfrm>
        </p:spPr>
        <p:txBody>
          <a:bodyPr/>
          <a:lstStyle/>
          <a:p>
            <a:pPr eaLnBrk="1" hangingPunct="1"/>
            <a:r>
              <a:rPr lang="tr-TR" dirty="0" smtClean="0"/>
              <a:t>MATLAB/</a:t>
            </a:r>
            <a:r>
              <a:rPr lang="tr-TR" b="0" dirty="0" err="1" smtClean="0"/>
              <a:t>Array</a:t>
            </a:r>
            <a:r>
              <a:rPr lang="tr-TR" b="0" dirty="0" smtClean="0"/>
              <a:t> </a:t>
            </a:r>
            <a:r>
              <a:rPr lang="tr-TR" b="0" dirty="0" err="1" smtClean="0"/>
              <a:t>Editor</a:t>
            </a:r>
            <a:r>
              <a:rPr lang="tr-TR" b="0" dirty="0" smtClean="0"/>
              <a:t> (Dizi editörü)</a:t>
            </a:r>
            <a:endParaRPr lang="en-US" b="0" dirty="0" smtClean="0">
              <a:solidFill>
                <a:srgbClr val="2115B7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 l="29503" t="26546" r="23593" b="34180"/>
          <a:stretch>
            <a:fillRect/>
          </a:stretch>
        </p:blipFill>
        <p:spPr bwMode="auto">
          <a:xfrm>
            <a:off x="5429250" y="1844676"/>
            <a:ext cx="4802188" cy="321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957388" y="1120775"/>
            <a:ext cx="66976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sz="2000"/>
              <a:t>Matris, vektör ve sayılar için excel özelliğindeki editördür.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tr-TR" sz="2000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774826" y="2041525"/>
            <a:ext cx="3692525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tr-TR" sz="2000" u="sng">
                <a:solidFill>
                  <a:srgbClr val="2115B7"/>
                </a:solidFill>
              </a:rPr>
              <a:t>İki farklı biçimde görüntülenir: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tr-TR" sz="2000" u="sng">
              <a:solidFill>
                <a:srgbClr val="2115B7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Blip>
                <a:blip r:embed="rId3"/>
              </a:buBlip>
            </a:pPr>
            <a:r>
              <a:rPr lang="tr-TR">
                <a:latin typeface="Courier New" pitchFamily="49" charset="0"/>
              </a:rPr>
              <a:t>&gt;&gt;open(</a:t>
            </a:r>
            <a:r>
              <a:rPr lang="en-US">
                <a:latin typeface="Courier New" pitchFamily="49" charset="0"/>
              </a:rPr>
              <a:t>'</a:t>
            </a:r>
            <a:r>
              <a:rPr lang="tr-TR">
                <a:latin typeface="Courier New" pitchFamily="49" charset="0"/>
              </a:rPr>
              <a:t>a</a:t>
            </a:r>
            <a:r>
              <a:rPr lang="en-US">
                <a:latin typeface="Courier New" pitchFamily="49" charset="0"/>
              </a:rPr>
              <a:t>'</a:t>
            </a:r>
            <a:r>
              <a:rPr lang="tr-TR">
                <a:latin typeface="Courier New" pitchFamily="49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Blip>
                <a:blip r:embed="rId4"/>
              </a:buBlip>
            </a:pPr>
            <a:r>
              <a:rPr lang="tr-TR" sz="1600"/>
              <a:t>workspace penceresinde ilgili değişken iki kez tıklanır.</a:t>
            </a:r>
            <a:endParaRPr lang="tr-TR" sz="1600">
              <a:latin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Blip>
                <a:blip r:embed="rId3"/>
              </a:buBlip>
            </a:pPr>
            <a:endParaRPr lang="tr-TR" sz="1600">
              <a:latin typeface="Courier New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tr-TR" sz="2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arenR"/>
            </a:pPr>
            <a:endParaRPr lang="tr-TR" sz="2000">
              <a:latin typeface="Courier New" pitchFamily="49" charset="0"/>
            </a:endParaRPr>
          </a:p>
        </p:txBody>
      </p:sp>
      <p:grpSp>
        <p:nvGrpSpPr>
          <p:cNvPr id="12295" name="Group 6"/>
          <p:cNvGrpSpPr>
            <a:grpSpLocks/>
          </p:cNvGrpSpPr>
          <p:nvPr/>
        </p:nvGrpSpPr>
        <p:grpSpPr bwMode="auto">
          <a:xfrm>
            <a:off x="6311900" y="2060576"/>
            <a:ext cx="4356100" cy="2143125"/>
            <a:chOff x="3016" y="1298"/>
            <a:chExt cx="2744" cy="1350"/>
          </a:xfrm>
        </p:grpSpPr>
        <p:sp>
          <p:nvSpPr>
            <p:cNvPr id="12296" name="Oval 7"/>
            <p:cNvSpPr>
              <a:spLocks noChangeArrowheads="1"/>
            </p:cNvSpPr>
            <p:nvPr/>
          </p:nvSpPr>
          <p:spPr bwMode="auto">
            <a:xfrm>
              <a:off x="3833" y="1298"/>
              <a:ext cx="953" cy="362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2297" name="Group 8"/>
            <p:cNvGrpSpPr>
              <a:grpSpLocks/>
            </p:cNvGrpSpPr>
            <p:nvPr/>
          </p:nvGrpSpPr>
          <p:grpSpPr bwMode="auto">
            <a:xfrm>
              <a:off x="3016" y="1669"/>
              <a:ext cx="2744" cy="979"/>
              <a:chOff x="3016" y="1669"/>
              <a:chExt cx="2744" cy="979"/>
            </a:xfrm>
          </p:grpSpPr>
          <p:sp>
            <p:nvSpPr>
              <p:cNvPr id="12298" name="Line 9"/>
              <p:cNvSpPr>
                <a:spLocks noChangeShapeType="1"/>
              </p:cNvSpPr>
              <p:nvPr/>
            </p:nvSpPr>
            <p:spPr bwMode="auto">
              <a:xfrm>
                <a:off x="4305" y="1669"/>
                <a:ext cx="0" cy="4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299" name="Text Box 10"/>
              <p:cNvSpPr txBox="1">
                <a:spLocks noChangeArrowheads="1"/>
              </p:cNvSpPr>
              <p:nvPr/>
            </p:nvSpPr>
            <p:spPr bwMode="auto">
              <a:xfrm>
                <a:off x="3016" y="2205"/>
                <a:ext cx="2744" cy="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Clr>
                    <a:schemeClr val="accent1"/>
                  </a:buClr>
                  <a:buSzPct val="65000"/>
                </a:pPr>
                <a:r>
                  <a:rPr lang="tr-TR" sz="1600"/>
                  <a:t>Daha önce atanan bir değişkenin</a:t>
                </a:r>
              </a:p>
              <a:p>
                <a:pPr marL="342900" indent="-342900">
                  <a:spcBef>
                    <a:spcPct val="50000"/>
                  </a:spcBef>
                  <a:buClr>
                    <a:schemeClr val="accent1"/>
                  </a:buClr>
                  <a:buSzPct val="65000"/>
                </a:pPr>
                <a:r>
                  <a:rPr lang="tr-TR" sz="1600"/>
                  <a:t>boyutları istenildiği gibi değiştirilebilir!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4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4800" y="259412"/>
            <a:ext cx="1188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Matlab</a:t>
            </a:r>
            <a:r>
              <a:rPr lang="tr-T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’ da bulunan fonksiyon kütüphanesi sayesinde diğer programlama dillerine nazaran daha az sayıdaki satırla çözüm üretilebilmektedir</a:t>
            </a:r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tr-TR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tr-T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tr-T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Matlab</a:t>
            </a:r>
            <a:r>
              <a:rPr lang="tr-T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, denklem takımlarının çözümlerinde, diferansiyel denklem sistemlerinin çözümü, integral hesabı gibi sayısal hesaplamalarda rahatlıkla kullanılabilmektedir. </a:t>
            </a:r>
            <a:endParaRPr lang="tr-TR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tr-T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tr-T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Veri çözümleri, istatistiksel çözümlemeler ve grafik çizimlerinde etkin bir biçimde kullanılabilmektedir.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886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1050</Words>
  <Application>Microsoft Office PowerPoint</Application>
  <PresentationFormat>Geniş ekran</PresentationFormat>
  <Paragraphs>209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Courier New</vt:lpstr>
      <vt:lpstr>Symbol</vt:lpstr>
      <vt:lpstr>Times New Roman</vt:lpstr>
      <vt:lpstr>Wingdings</vt:lpstr>
      <vt:lpstr>Office Teması</vt:lpstr>
      <vt:lpstr>Yerbilimlerinde Matlab ve Modelleme</vt:lpstr>
      <vt:lpstr>MATLAB (Matematik LABORATUVARI) </vt:lpstr>
      <vt:lpstr>PowerPoint Sunusu</vt:lpstr>
      <vt:lpstr>MATLAB (MATrix LABoratuary)</vt:lpstr>
      <vt:lpstr>PowerPoint Sunusu</vt:lpstr>
      <vt:lpstr>MATLAB/Command window (komut penceresi)</vt:lpstr>
      <vt:lpstr>MATLAB/Workspace (İş alanı)</vt:lpstr>
      <vt:lpstr>MATLAB/Array Editor (Dizi editörü)</vt:lpstr>
      <vt:lpstr>PowerPoint Sunusu</vt:lpstr>
      <vt:lpstr>PowerPoint Sunusu</vt:lpstr>
      <vt:lpstr>PowerPoint Sunusu</vt:lpstr>
      <vt:lpstr>PowerPoint Sunusu</vt:lpstr>
      <vt:lpstr>PowerPoint Sunusu</vt:lpstr>
      <vt:lpstr>MATLAB/Temel dosya türleri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OPERATÖRLER MATLAB ÖRNEKLERİ </vt:lpstr>
      <vt:lpstr>OPERATÖRLER MATLAB ÖRNEKLERİ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TEMELLERİ  VE  PROGRAMLAMAYA GİRİŞ</dc:title>
  <dc:creator>Hakan Alp</dc:creator>
  <cp:lastModifiedBy>Hakan Alp</cp:lastModifiedBy>
  <cp:revision>31</cp:revision>
  <dcterms:created xsi:type="dcterms:W3CDTF">2018-01-24T08:33:02Z</dcterms:created>
  <dcterms:modified xsi:type="dcterms:W3CDTF">2018-08-02T07:56:25Z</dcterms:modified>
</cp:coreProperties>
</file>