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0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39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83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873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946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27051" y="255589"/>
            <a:ext cx="10972800" cy="8477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5F4A7-A165-490A-9516-839E471606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833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98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367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732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582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38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239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40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F02F0-2661-4BCD-A10D-AA559D6EE7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046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591684"/>
            <a:ext cx="9144000" cy="2387600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Yerbilimlerinde 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Matlab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 Modelleme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93965" y="2916238"/>
            <a:ext cx="11299371" cy="1655762"/>
          </a:xfrm>
        </p:spPr>
        <p:txBody>
          <a:bodyPr>
            <a:noAutofit/>
          </a:bodyPr>
          <a:lstStyle/>
          <a:p>
            <a:r>
              <a:rPr lang="tr-TR" sz="1600" b="1" dirty="0" smtClean="0"/>
              <a:t>DERS 2</a:t>
            </a:r>
          </a:p>
          <a:p>
            <a:r>
              <a:rPr lang="tr-TR" sz="1600" b="1" dirty="0" err="1" smtClean="0"/>
              <a:t>Doç.Dr</a:t>
            </a:r>
            <a:r>
              <a:rPr lang="tr-TR" sz="1600" b="1" dirty="0" smtClean="0"/>
              <a:t>. HAKAN ALP</a:t>
            </a:r>
          </a:p>
          <a:p>
            <a:endParaRPr lang="tr-TR" sz="1600" b="1" dirty="0"/>
          </a:p>
          <a:p>
            <a:endParaRPr lang="tr-TR" sz="16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smtClean="0"/>
              <a:t>Kaynaklar:  </a:t>
            </a:r>
            <a:r>
              <a:rPr lang="tr-TR" sz="1600" b="1" dirty="0" err="1" smtClean="0"/>
              <a:t>Prof.Dr</a:t>
            </a:r>
            <a:r>
              <a:rPr lang="tr-TR" sz="1600" b="1" dirty="0" smtClean="0"/>
              <a:t>. Davut  AYDOĞAN, «Bilgisayar Temelleri ve Programlamaya Giriş Ders Notları»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err="1" smtClean="0"/>
              <a:t>Yard</a:t>
            </a:r>
            <a:r>
              <a:rPr lang="tr-TR" sz="1600" b="1" dirty="0" smtClean="0"/>
              <a:t>. </a:t>
            </a:r>
            <a:r>
              <a:rPr lang="tr-TR" sz="1600" b="1" dirty="0" err="1" smtClean="0"/>
              <a:t>Doç.Dr</a:t>
            </a:r>
            <a:r>
              <a:rPr lang="tr-TR" sz="1600" b="1" dirty="0" smtClean="0"/>
              <a:t>. Ertan PEKŞAN  «Programlama </a:t>
            </a:r>
            <a:r>
              <a:rPr lang="tr-TR" sz="1600" b="1" dirty="0"/>
              <a:t>Ders </a:t>
            </a:r>
            <a:r>
              <a:rPr lang="tr-TR" sz="1600" b="1" dirty="0" smtClean="0"/>
              <a:t>Notları» Kocaeli Üniversitesi Jeofizik Müh. Bölümü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/>
              <a:t>Dr. İrfan AKÇA Jeofizikte Bilgisayar Uygulamaları Ders Notları </a:t>
            </a:r>
            <a:r>
              <a:rPr lang="tr-TR" sz="1600" b="1" dirty="0" smtClean="0"/>
              <a:t>Ankara </a:t>
            </a:r>
            <a:r>
              <a:rPr lang="tr-TR" sz="1600" b="1" dirty="0"/>
              <a:t>Üniversitesi Jeofizik Müh. Bölümü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smtClean="0"/>
              <a:t>Brain R. </a:t>
            </a:r>
            <a:r>
              <a:rPr lang="tr-TR" sz="1600" b="1" dirty="0" err="1" smtClean="0"/>
              <a:t>Hunt</a:t>
            </a:r>
            <a:r>
              <a:rPr lang="tr-TR" sz="1600" b="1" dirty="0" smtClean="0"/>
              <a:t>, </a:t>
            </a:r>
            <a:r>
              <a:rPr lang="tr-TR" sz="1600" b="1" dirty="0" err="1" smtClean="0"/>
              <a:t>Ronal</a:t>
            </a:r>
            <a:r>
              <a:rPr lang="tr-TR" sz="1600" b="1" dirty="0" smtClean="0"/>
              <a:t> L. </a:t>
            </a:r>
            <a:r>
              <a:rPr lang="tr-TR" sz="1600" b="1" dirty="0" err="1" smtClean="0"/>
              <a:t>Lipsman</a:t>
            </a:r>
            <a:r>
              <a:rPr lang="tr-TR" sz="1600" b="1" dirty="0" smtClean="0"/>
              <a:t>  ve </a:t>
            </a:r>
            <a:r>
              <a:rPr lang="tr-TR" sz="1600" b="1" dirty="0" err="1" smtClean="0"/>
              <a:t>Jonathan</a:t>
            </a:r>
            <a:r>
              <a:rPr lang="tr-TR" sz="1600" b="1" dirty="0" smtClean="0"/>
              <a:t> M. </a:t>
            </a:r>
            <a:r>
              <a:rPr lang="tr-TR" sz="1600" b="1" dirty="0" err="1" smtClean="0"/>
              <a:t>Rosenberg</a:t>
            </a:r>
            <a:r>
              <a:rPr lang="tr-TR" sz="1600" b="1" dirty="0"/>
              <a:t> </a:t>
            </a:r>
            <a:r>
              <a:rPr lang="tr-TR" sz="1600" b="1" dirty="0" smtClean="0"/>
              <a:t> «A </a:t>
            </a:r>
            <a:r>
              <a:rPr lang="tr-TR" sz="1600" b="1" dirty="0"/>
              <a:t>Guide </a:t>
            </a:r>
            <a:r>
              <a:rPr lang="tr-TR" sz="1600" b="1" dirty="0" err="1"/>
              <a:t>to</a:t>
            </a:r>
            <a:r>
              <a:rPr lang="tr-TR" sz="1600" b="1" dirty="0"/>
              <a:t> </a:t>
            </a:r>
            <a:r>
              <a:rPr lang="tr-TR" sz="1600" b="1" dirty="0" smtClean="0"/>
              <a:t>MATLAB» </a:t>
            </a:r>
            <a:r>
              <a:rPr lang="tr-TR" sz="1600" b="1" dirty="0"/>
              <a:t>Cambridge </a:t>
            </a:r>
            <a:r>
              <a:rPr lang="tr-TR" sz="1600" b="1" dirty="0" err="1"/>
              <a:t>University</a:t>
            </a:r>
            <a:r>
              <a:rPr lang="tr-TR" sz="1600" b="1" dirty="0"/>
              <a:t> </a:t>
            </a:r>
            <a:r>
              <a:rPr lang="tr-TR" sz="1600" b="1" dirty="0" err="1"/>
              <a:t>Press</a:t>
            </a:r>
            <a:r>
              <a:rPr lang="tr-TR" sz="1600" b="1" dirty="0"/>
              <a:t>, </a:t>
            </a:r>
            <a:r>
              <a:rPr lang="tr-TR" sz="1600" b="1" dirty="0" smtClean="0"/>
              <a:t>1995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smtClean="0"/>
              <a:t>Martin H. </a:t>
            </a:r>
            <a:r>
              <a:rPr lang="tr-TR" sz="1600" b="1" dirty="0" err="1" smtClean="0"/>
              <a:t>Trauth</a:t>
            </a:r>
            <a:r>
              <a:rPr lang="tr-TR" sz="1600" b="1" dirty="0" smtClean="0"/>
              <a:t> «MATLAB</a:t>
            </a:r>
            <a:r>
              <a:rPr lang="tr-TR" dirty="0"/>
              <a:t> </a:t>
            </a:r>
            <a:r>
              <a:rPr lang="tr-TR" dirty="0" smtClean="0"/>
              <a:t>® 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Recipes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for</a:t>
            </a:r>
            <a:r>
              <a:rPr lang="tr-TR" sz="1600" b="1" dirty="0" smtClean="0"/>
              <a:t> Earth </a:t>
            </a:r>
            <a:r>
              <a:rPr lang="tr-TR" sz="1600" b="1" dirty="0" err="1" smtClean="0"/>
              <a:t>Sciences</a:t>
            </a:r>
            <a:r>
              <a:rPr lang="tr-TR" sz="1600" b="1" dirty="0" smtClean="0"/>
              <a:t>» </a:t>
            </a:r>
            <a:r>
              <a:rPr lang="de-DE" sz="1600" b="1" dirty="0"/>
              <a:t>Springer-Verlag Berlin Heidelberg 2006, </a:t>
            </a:r>
            <a:endParaRPr lang="tr-TR" sz="16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1600" b="1" dirty="0" smtClean="0"/>
              <a:t>2007</a:t>
            </a:r>
            <a:r>
              <a:rPr lang="tr-TR" sz="1600" b="1" dirty="0" smtClean="0"/>
              <a:t>Doğan, U., (2009), Temel Bilgisayar Bilimleri Ders Notları, YTÜ, Lisans  Ders Notları, İstanbul</a:t>
            </a:r>
            <a:endParaRPr lang="tr-TR" sz="1600" b="1" dirty="0"/>
          </a:p>
        </p:txBody>
      </p:sp>
    </p:spTree>
    <p:extLst>
      <p:ext uri="{BB962C8B-B14F-4D97-AF65-F5344CB8AC3E}">
        <p14:creationId xmlns:p14="http://schemas.microsoft.com/office/powerpoint/2010/main" val="36662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64024" y="1515281"/>
            <a:ext cx="366669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</a:rPr>
              <a:t>&gt;&gt; sin(30)</a:t>
            </a:r>
          </a:p>
          <a:p>
            <a:endParaRPr lang="tr-TR" sz="2800" b="1" dirty="0" smtClean="0">
              <a:solidFill>
                <a:srgbClr val="FF0000"/>
              </a:solidFill>
            </a:endParaRPr>
          </a:p>
          <a:p>
            <a:r>
              <a:rPr lang="tr-TR" sz="2800" b="1" dirty="0" err="1" smtClean="0">
                <a:solidFill>
                  <a:srgbClr val="FF0000"/>
                </a:solidFill>
              </a:rPr>
              <a:t>ans</a:t>
            </a:r>
            <a:r>
              <a:rPr lang="tr-TR" sz="2800" b="1" dirty="0" smtClean="0">
                <a:solidFill>
                  <a:srgbClr val="FF0000"/>
                </a:solidFill>
              </a:rPr>
              <a:t> =</a:t>
            </a:r>
          </a:p>
          <a:p>
            <a:endParaRPr lang="tr-TR" sz="2800" b="1" dirty="0" smtClean="0">
              <a:solidFill>
                <a:srgbClr val="FF0000"/>
              </a:solidFill>
            </a:endParaRPr>
          </a:p>
          <a:p>
            <a:r>
              <a:rPr lang="tr-TR" sz="2800" b="1" dirty="0" smtClean="0">
                <a:solidFill>
                  <a:srgbClr val="FF0000"/>
                </a:solidFill>
              </a:rPr>
              <a:t>   -0.9880</a:t>
            </a:r>
          </a:p>
          <a:p>
            <a:endParaRPr lang="tr-TR" sz="2800" b="1" dirty="0" smtClean="0">
              <a:solidFill>
                <a:srgbClr val="FF0000"/>
              </a:solidFill>
            </a:endParaRPr>
          </a:p>
          <a:p>
            <a:r>
              <a:rPr lang="tr-TR" sz="2800" b="1" dirty="0" smtClean="0">
                <a:solidFill>
                  <a:srgbClr val="FF0000"/>
                </a:solidFill>
              </a:rPr>
              <a:t>&gt;&gt; sin(pi/6)</a:t>
            </a:r>
          </a:p>
          <a:p>
            <a:endParaRPr lang="tr-TR" sz="2800" b="1" dirty="0" smtClean="0">
              <a:solidFill>
                <a:srgbClr val="FF0000"/>
              </a:solidFill>
            </a:endParaRPr>
          </a:p>
          <a:p>
            <a:r>
              <a:rPr lang="tr-TR" sz="2800" b="1" dirty="0" err="1" smtClean="0">
                <a:solidFill>
                  <a:srgbClr val="FF0000"/>
                </a:solidFill>
              </a:rPr>
              <a:t>ans</a:t>
            </a:r>
            <a:r>
              <a:rPr lang="tr-TR" sz="2800" b="1" dirty="0" smtClean="0">
                <a:solidFill>
                  <a:srgbClr val="FF0000"/>
                </a:solidFill>
              </a:rPr>
              <a:t> =</a:t>
            </a:r>
          </a:p>
          <a:p>
            <a:endParaRPr lang="tr-TR" sz="2800" b="1" dirty="0" smtClean="0">
              <a:solidFill>
                <a:srgbClr val="FF0000"/>
              </a:solidFill>
            </a:endParaRPr>
          </a:p>
          <a:p>
            <a:r>
              <a:rPr lang="tr-TR" sz="2800" b="1" dirty="0" smtClean="0">
                <a:solidFill>
                  <a:srgbClr val="FF0000"/>
                </a:solidFill>
              </a:rPr>
              <a:t>    0.5000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64024" y="335340"/>
            <a:ext cx="110956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Matlab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 programlama dilinde bir açının değeri hesaplanırken </a:t>
            </a:r>
            <a:r>
              <a:rPr lang="tr-TR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derece yerine radyan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kullanılmaktadır. </a:t>
            </a:r>
            <a:endParaRPr lang="tr-TR" sz="2800" dirty="0"/>
          </a:p>
        </p:txBody>
      </p:sp>
      <p:sp>
        <p:nvSpPr>
          <p:cNvPr id="6" name="Dikdörtgen 5"/>
          <p:cNvSpPr/>
          <p:nvPr/>
        </p:nvSpPr>
        <p:spPr>
          <a:xfrm>
            <a:off x="6560024" y="1182231"/>
            <a:ext cx="305254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solidFill>
                  <a:srgbClr val="7030A0"/>
                </a:solidFill>
              </a:rPr>
              <a:t>&gt;&gt; </a:t>
            </a:r>
            <a:r>
              <a:rPr lang="tr-TR" sz="2800" dirty="0" err="1">
                <a:solidFill>
                  <a:srgbClr val="7030A0"/>
                </a:solidFill>
              </a:rPr>
              <a:t>sin</a:t>
            </a:r>
            <a:r>
              <a:rPr lang="tr-TR" sz="2800" dirty="0" err="1">
                <a:solidFill>
                  <a:srgbClr val="FF0000"/>
                </a:solidFill>
              </a:rPr>
              <a:t>d</a:t>
            </a:r>
            <a:r>
              <a:rPr lang="tr-TR" sz="2800" dirty="0">
                <a:solidFill>
                  <a:srgbClr val="7030A0"/>
                </a:solidFill>
              </a:rPr>
              <a:t>(30)</a:t>
            </a:r>
          </a:p>
          <a:p>
            <a:endParaRPr lang="tr-TR" sz="2800" dirty="0">
              <a:solidFill>
                <a:srgbClr val="7030A0"/>
              </a:solidFill>
            </a:endParaRPr>
          </a:p>
          <a:p>
            <a:r>
              <a:rPr lang="tr-TR" sz="2800" dirty="0" err="1">
                <a:solidFill>
                  <a:srgbClr val="7030A0"/>
                </a:solidFill>
              </a:rPr>
              <a:t>ans</a:t>
            </a:r>
            <a:r>
              <a:rPr lang="tr-TR" sz="2800" dirty="0">
                <a:solidFill>
                  <a:srgbClr val="7030A0"/>
                </a:solidFill>
              </a:rPr>
              <a:t> =</a:t>
            </a:r>
          </a:p>
          <a:p>
            <a:endParaRPr lang="tr-TR" sz="2800" dirty="0">
              <a:solidFill>
                <a:srgbClr val="7030A0"/>
              </a:solidFill>
            </a:endParaRPr>
          </a:p>
          <a:p>
            <a:r>
              <a:rPr lang="tr-TR" sz="2800" dirty="0">
                <a:solidFill>
                  <a:srgbClr val="7030A0"/>
                </a:solidFill>
              </a:rPr>
              <a:t>    0.5000</a:t>
            </a:r>
          </a:p>
        </p:txBody>
      </p:sp>
      <p:sp>
        <p:nvSpPr>
          <p:cNvPr id="7" name="Dikdörtgen 6"/>
          <p:cNvSpPr/>
          <p:nvPr/>
        </p:nvSpPr>
        <p:spPr>
          <a:xfrm>
            <a:off x="6314364" y="4100604"/>
            <a:ext cx="377133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&gt;&gt; sin(30*pi/180)</a:t>
            </a:r>
          </a:p>
          <a:p>
            <a:endParaRPr lang="tr-TR" sz="2800" dirty="0"/>
          </a:p>
          <a:p>
            <a:r>
              <a:rPr lang="tr-TR" sz="2800" dirty="0" err="1"/>
              <a:t>ans</a:t>
            </a:r>
            <a:r>
              <a:rPr lang="tr-TR" sz="2800" dirty="0"/>
              <a:t> =</a:t>
            </a:r>
          </a:p>
          <a:p>
            <a:endParaRPr lang="tr-TR" sz="2800" dirty="0"/>
          </a:p>
          <a:p>
            <a:r>
              <a:rPr lang="tr-TR" sz="2800" dirty="0"/>
              <a:t>    0.5000</a:t>
            </a:r>
          </a:p>
        </p:txBody>
      </p:sp>
    </p:spTree>
    <p:extLst>
      <p:ext uri="{BB962C8B-B14F-4D97-AF65-F5344CB8AC3E}">
        <p14:creationId xmlns:p14="http://schemas.microsoft.com/office/powerpoint/2010/main" val="277985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67" y="1228299"/>
            <a:ext cx="11435865" cy="37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6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138" y="918018"/>
            <a:ext cx="11437641" cy="43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34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81"/>
            <a:ext cx="10117804" cy="2874371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58475" y="2645981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/>
              <a:t>&gt;&gt; </a:t>
            </a:r>
            <a:r>
              <a:rPr lang="tr-TR" b="1" dirty="0" err="1"/>
              <a:t>fix</a:t>
            </a:r>
            <a:r>
              <a:rPr lang="tr-TR" b="1" dirty="0"/>
              <a:t>(3.47856)</a:t>
            </a:r>
          </a:p>
          <a:p>
            <a:endParaRPr lang="tr-TR" b="1" dirty="0"/>
          </a:p>
          <a:p>
            <a:r>
              <a:rPr lang="tr-TR" b="1" dirty="0" err="1"/>
              <a:t>ans</a:t>
            </a:r>
            <a:r>
              <a:rPr lang="tr-TR" b="1" dirty="0"/>
              <a:t> =</a:t>
            </a:r>
          </a:p>
          <a:p>
            <a:endParaRPr lang="tr-TR" b="1" dirty="0"/>
          </a:p>
          <a:p>
            <a:r>
              <a:rPr lang="tr-TR" b="1" dirty="0"/>
              <a:t>     3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137650" y="2645981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/>
              <a:t>&gt;&gt; </a:t>
            </a:r>
            <a:r>
              <a:rPr lang="tr-TR" b="1" dirty="0" err="1"/>
              <a:t>fix</a:t>
            </a:r>
            <a:r>
              <a:rPr lang="tr-TR" b="1" dirty="0"/>
              <a:t>(3.51856)</a:t>
            </a:r>
          </a:p>
          <a:p>
            <a:endParaRPr lang="tr-TR" b="1" dirty="0"/>
          </a:p>
          <a:p>
            <a:r>
              <a:rPr lang="tr-TR" b="1" dirty="0" err="1"/>
              <a:t>ans</a:t>
            </a:r>
            <a:r>
              <a:rPr lang="tr-TR" b="1" dirty="0"/>
              <a:t> =</a:t>
            </a:r>
          </a:p>
          <a:p>
            <a:endParaRPr lang="tr-TR" b="1" dirty="0"/>
          </a:p>
          <a:p>
            <a:r>
              <a:rPr lang="tr-TR" b="1" dirty="0"/>
              <a:t>     3</a:t>
            </a:r>
          </a:p>
        </p:txBody>
      </p:sp>
      <p:sp>
        <p:nvSpPr>
          <p:cNvPr id="7" name="Dikdörtgen 6"/>
          <p:cNvSpPr/>
          <p:nvPr/>
        </p:nvSpPr>
        <p:spPr>
          <a:xfrm>
            <a:off x="6278872" y="2368983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b="1" dirty="0"/>
          </a:p>
          <a:p>
            <a:r>
              <a:rPr lang="tr-TR" b="1" dirty="0"/>
              <a:t>&gt;&gt; </a:t>
            </a:r>
            <a:r>
              <a:rPr lang="tr-TR" b="1" dirty="0" err="1"/>
              <a:t>ceil</a:t>
            </a:r>
            <a:r>
              <a:rPr lang="tr-TR" b="1" dirty="0"/>
              <a:t>(3.51856)</a:t>
            </a:r>
          </a:p>
          <a:p>
            <a:endParaRPr lang="tr-TR" b="1" dirty="0"/>
          </a:p>
          <a:p>
            <a:r>
              <a:rPr lang="tr-TR" b="1" dirty="0" err="1"/>
              <a:t>ans</a:t>
            </a:r>
            <a:r>
              <a:rPr lang="tr-TR" b="1" dirty="0"/>
              <a:t> =</a:t>
            </a:r>
          </a:p>
          <a:p>
            <a:endParaRPr lang="tr-TR" b="1" dirty="0"/>
          </a:p>
          <a:p>
            <a:r>
              <a:rPr lang="tr-TR" b="1" dirty="0"/>
              <a:t>     4</a:t>
            </a:r>
          </a:p>
        </p:txBody>
      </p:sp>
      <p:sp>
        <p:nvSpPr>
          <p:cNvPr id="8" name="Dikdörtgen 7"/>
          <p:cNvSpPr/>
          <p:nvPr/>
        </p:nvSpPr>
        <p:spPr>
          <a:xfrm>
            <a:off x="9966659" y="2645981"/>
            <a:ext cx="198139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&gt;&gt; </a:t>
            </a:r>
            <a:r>
              <a:rPr lang="tr-TR" b="1" dirty="0" err="1"/>
              <a:t>ceil</a:t>
            </a:r>
            <a:r>
              <a:rPr lang="tr-TR" b="1" dirty="0"/>
              <a:t>(1.9999)</a:t>
            </a:r>
          </a:p>
          <a:p>
            <a:endParaRPr lang="tr-TR" b="1" dirty="0"/>
          </a:p>
          <a:p>
            <a:r>
              <a:rPr lang="tr-TR" b="1" dirty="0" err="1"/>
              <a:t>ans</a:t>
            </a:r>
            <a:r>
              <a:rPr lang="tr-TR" b="1" dirty="0"/>
              <a:t> =</a:t>
            </a:r>
          </a:p>
          <a:p>
            <a:endParaRPr lang="tr-TR" b="1" dirty="0"/>
          </a:p>
          <a:p>
            <a:r>
              <a:rPr lang="tr-TR" b="1" dirty="0"/>
              <a:t>     2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0" y="4444662"/>
            <a:ext cx="83085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/>
          </a:p>
          <a:p>
            <a:r>
              <a:rPr lang="tr-TR" b="1" dirty="0"/>
              <a:t>&gt;&gt; </a:t>
            </a:r>
            <a:r>
              <a:rPr lang="tr-TR" b="1" dirty="0" err="1"/>
              <a:t>floor</a:t>
            </a:r>
            <a:r>
              <a:rPr lang="tr-TR" b="1" dirty="0"/>
              <a:t>(3.01856)</a:t>
            </a:r>
          </a:p>
          <a:p>
            <a:endParaRPr lang="tr-TR" b="1" dirty="0"/>
          </a:p>
          <a:p>
            <a:r>
              <a:rPr lang="tr-TR" b="1" dirty="0" err="1"/>
              <a:t>ans</a:t>
            </a:r>
            <a:r>
              <a:rPr lang="tr-TR" b="1" dirty="0"/>
              <a:t> =</a:t>
            </a:r>
          </a:p>
          <a:p>
            <a:endParaRPr lang="tr-TR" b="1" dirty="0"/>
          </a:p>
          <a:p>
            <a:r>
              <a:rPr lang="tr-TR" b="1" dirty="0"/>
              <a:t>     </a:t>
            </a:r>
            <a:r>
              <a:rPr lang="tr-TR" b="1" dirty="0" smtClean="0"/>
              <a:t>3</a:t>
            </a:r>
            <a:endParaRPr lang="tr-TR" b="1" dirty="0"/>
          </a:p>
        </p:txBody>
      </p:sp>
      <p:sp>
        <p:nvSpPr>
          <p:cNvPr id="12" name="Dikdörtgen 11"/>
          <p:cNvSpPr/>
          <p:nvPr/>
        </p:nvSpPr>
        <p:spPr>
          <a:xfrm>
            <a:off x="4079832" y="4720858"/>
            <a:ext cx="186511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&gt;&gt; </a:t>
            </a:r>
            <a:r>
              <a:rPr lang="tr-TR" b="1" dirty="0" err="1"/>
              <a:t>floor</a:t>
            </a:r>
            <a:r>
              <a:rPr lang="tr-TR" b="1" dirty="0"/>
              <a:t>(3.51856)</a:t>
            </a:r>
          </a:p>
          <a:p>
            <a:endParaRPr lang="tr-TR" b="1" dirty="0"/>
          </a:p>
          <a:p>
            <a:r>
              <a:rPr lang="tr-TR" b="1" dirty="0" err="1"/>
              <a:t>ans</a:t>
            </a:r>
            <a:r>
              <a:rPr lang="tr-TR" b="1" dirty="0"/>
              <a:t> =</a:t>
            </a:r>
          </a:p>
          <a:p>
            <a:endParaRPr lang="tr-TR" b="1" dirty="0"/>
          </a:p>
          <a:p>
            <a:r>
              <a:rPr lang="tr-TR" b="1" dirty="0"/>
              <a:t>     3</a:t>
            </a:r>
          </a:p>
        </p:txBody>
      </p:sp>
      <p:sp>
        <p:nvSpPr>
          <p:cNvPr id="13" name="Dikdörtgen 12"/>
          <p:cNvSpPr/>
          <p:nvPr/>
        </p:nvSpPr>
        <p:spPr>
          <a:xfrm>
            <a:off x="2008701" y="4751674"/>
            <a:ext cx="2480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&gt;&gt; </a:t>
            </a:r>
            <a:r>
              <a:rPr lang="tr-TR" b="1" dirty="0" err="1"/>
              <a:t>floor</a:t>
            </a:r>
            <a:r>
              <a:rPr lang="tr-TR" b="1" dirty="0"/>
              <a:t>(3.47856)</a:t>
            </a:r>
          </a:p>
          <a:p>
            <a:endParaRPr lang="tr-TR" b="1" dirty="0"/>
          </a:p>
          <a:p>
            <a:r>
              <a:rPr lang="tr-TR" b="1" dirty="0" err="1"/>
              <a:t>ans</a:t>
            </a:r>
            <a:r>
              <a:rPr lang="tr-TR" b="1" dirty="0"/>
              <a:t> =</a:t>
            </a:r>
          </a:p>
          <a:p>
            <a:endParaRPr lang="tr-TR" b="1" dirty="0"/>
          </a:p>
          <a:p>
            <a:r>
              <a:rPr lang="tr-TR" b="1" dirty="0"/>
              <a:t>     3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7034864" y="4781688"/>
            <a:ext cx="23975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&gt;&gt; </a:t>
            </a:r>
            <a:r>
              <a:rPr lang="tr-TR" b="1" dirty="0" err="1"/>
              <a:t>round</a:t>
            </a:r>
            <a:r>
              <a:rPr lang="tr-TR" b="1" dirty="0"/>
              <a:t>(3.51586)</a:t>
            </a:r>
          </a:p>
          <a:p>
            <a:endParaRPr lang="tr-TR" b="1" dirty="0"/>
          </a:p>
          <a:p>
            <a:r>
              <a:rPr lang="tr-TR" b="1" dirty="0" err="1"/>
              <a:t>ans</a:t>
            </a:r>
            <a:r>
              <a:rPr lang="tr-TR" b="1" dirty="0"/>
              <a:t> =</a:t>
            </a:r>
          </a:p>
          <a:p>
            <a:endParaRPr lang="tr-TR" b="1" dirty="0"/>
          </a:p>
          <a:p>
            <a:r>
              <a:rPr lang="tr-TR" b="1" dirty="0"/>
              <a:t>     4</a:t>
            </a:r>
          </a:p>
        </p:txBody>
      </p:sp>
      <p:sp>
        <p:nvSpPr>
          <p:cNvPr id="15" name="Dikdörtgen 14"/>
          <p:cNvSpPr/>
          <p:nvPr/>
        </p:nvSpPr>
        <p:spPr>
          <a:xfrm>
            <a:off x="9700727" y="4504690"/>
            <a:ext cx="22473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/>
          </a:p>
          <a:p>
            <a:r>
              <a:rPr lang="tr-TR" b="1" dirty="0"/>
              <a:t>&gt;&gt; </a:t>
            </a:r>
            <a:r>
              <a:rPr lang="tr-TR" b="1" dirty="0" err="1"/>
              <a:t>round</a:t>
            </a:r>
            <a:r>
              <a:rPr lang="tr-TR" b="1" dirty="0"/>
              <a:t>(3.47586)</a:t>
            </a:r>
          </a:p>
          <a:p>
            <a:endParaRPr lang="tr-TR" b="1" dirty="0"/>
          </a:p>
          <a:p>
            <a:r>
              <a:rPr lang="tr-TR" b="1" dirty="0" err="1"/>
              <a:t>ans</a:t>
            </a:r>
            <a:r>
              <a:rPr lang="tr-TR" b="1" dirty="0"/>
              <a:t> =</a:t>
            </a:r>
          </a:p>
          <a:p>
            <a:endParaRPr lang="tr-TR" b="1" dirty="0"/>
          </a:p>
          <a:p>
            <a:r>
              <a:rPr lang="tr-TR" b="1" dirty="0"/>
              <a:t>     3</a:t>
            </a:r>
          </a:p>
        </p:txBody>
      </p:sp>
      <p:sp>
        <p:nvSpPr>
          <p:cNvPr id="16" name="Dikdörtgen 15"/>
          <p:cNvSpPr/>
          <p:nvPr/>
        </p:nvSpPr>
        <p:spPr>
          <a:xfrm>
            <a:off x="8011881" y="2368983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b="1" dirty="0"/>
          </a:p>
          <a:p>
            <a:r>
              <a:rPr lang="tr-TR" b="1" dirty="0"/>
              <a:t>&gt;&gt; </a:t>
            </a:r>
            <a:r>
              <a:rPr lang="tr-TR" b="1" dirty="0" err="1"/>
              <a:t>ceil</a:t>
            </a:r>
            <a:r>
              <a:rPr lang="tr-TR" b="1" dirty="0"/>
              <a:t>(3.47856)</a:t>
            </a:r>
          </a:p>
          <a:p>
            <a:endParaRPr lang="tr-TR" b="1" dirty="0"/>
          </a:p>
          <a:p>
            <a:r>
              <a:rPr lang="tr-TR" b="1" dirty="0" err="1"/>
              <a:t>ans</a:t>
            </a:r>
            <a:r>
              <a:rPr lang="tr-TR" b="1" dirty="0"/>
              <a:t> =</a:t>
            </a:r>
          </a:p>
          <a:p>
            <a:endParaRPr lang="tr-TR" b="1" dirty="0"/>
          </a:p>
          <a:p>
            <a:r>
              <a:rPr lang="tr-TR" b="1" dirty="0"/>
              <a:t>     4</a:t>
            </a:r>
          </a:p>
        </p:txBody>
      </p:sp>
    </p:spTree>
    <p:extLst>
      <p:ext uri="{BB962C8B-B14F-4D97-AF65-F5344CB8AC3E}">
        <p14:creationId xmlns:p14="http://schemas.microsoft.com/office/powerpoint/2010/main" val="415445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525" y="582511"/>
            <a:ext cx="10926950" cy="569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53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68323" y="657887"/>
            <a:ext cx="21245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&gt;&gt; </a:t>
            </a:r>
            <a:r>
              <a:rPr lang="tr-TR" sz="2400" b="1" dirty="0" err="1"/>
              <a:t>abs</a:t>
            </a:r>
            <a:r>
              <a:rPr lang="tr-TR" sz="2400" b="1" dirty="0"/>
              <a:t>(4-5)</a:t>
            </a:r>
          </a:p>
          <a:p>
            <a:endParaRPr lang="tr-TR" sz="2400" b="1" dirty="0"/>
          </a:p>
          <a:p>
            <a:r>
              <a:rPr lang="tr-TR" sz="2400" b="1" dirty="0" err="1"/>
              <a:t>ans</a:t>
            </a:r>
            <a:r>
              <a:rPr lang="tr-TR" sz="2400" b="1" dirty="0"/>
              <a:t> =</a:t>
            </a:r>
          </a:p>
          <a:p>
            <a:endParaRPr lang="tr-TR" sz="2400" b="1" dirty="0"/>
          </a:p>
          <a:p>
            <a:r>
              <a:rPr lang="tr-TR" sz="2400" b="1" dirty="0"/>
              <a:t>     1</a:t>
            </a:r>
          </a:p>
          <a:p>
            <a:endParaRPr lang="tr-TR" sz="2400" b="1" dirty="0"/>
          </a:p>
          <a:p>
            <a:endParaRPr lang="tr-TR" sz="2400" b="1" dirty="0"/>
          </a:p>
          <a:p>
            <a:endParaRPr lang="tr-TR" sz="2400" b="1" dirty="0"/>
          </a:p>
        </p:txBody>
      </p:sp>
      <p:sp>
        <p:nvSpPr>
          <p:cNvPr id="5" name="Dikdörtgen 4"/>
          <p:cNvSpPr/>
          <p:nvPr/>
        </p:nvSpPr>
        <p:spPr>
          <a:xfrm>
            <a:off x="1891589" y="657887"/>
            <a:ext cx="143846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&gt;&gt; </a:t>
            </a:r>
            <a:r>
              <a:rPr lang="tr-TR" sz="2400" b="1" dirty="0" err="1"/>
              <a:t>abs</a:t>
            </a:r>
            <a:r>
              <a:rPr lang="tr-TR" sz="2400" b="1" dirty="0"/>
              <a:t>(-5)</a:t>
            </a:r>
          </a:p>
          <a:p>
            <a:endParaRPr lang="tr-TR" sz="2400" b="1" dirty="0"/>
          </a:p>
          <a:p>
            <a:r>
              <a:rPr lang="tr-TR" sz="2400" b="1" dirty="0" err="1"/>
              <a:t>ans</a:t>
            </a:r>
            <a:r>
              <a:rPr lang="tr-TR" sz="2400" b="1" dirty="0"/>
              <a:t> =</a:t>
            </a:r>
          </a:p>
          <a:p>
            <a:endParaRPr lang="tr-TR" sz="2400" b="1" dirty="0"/>
          </a:p>
          <a:p>
            <a:r>
              <a:rPr lang="tr-TR" sz="2400" b="1" dirty="0"/>
              <a:t>     5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461082" y="657887"/>
            <a:ext cx="21208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&gt;&gt; </a:t>
            </a:r>
            <a:r>
              <a:rPr lang="tr-TR" sz="2400" b="1" dirty="0" err="1"/>
              <a:t>abs</a:t>
            </a:r>
            <a:r>
              <a:rPr lang="tr-TR" sz="2400" b="1" dirty="0"/>
              <a:t>(3+5i)</a:t>
            </a:r>
          </a:p>
          <a:p>
            <a:endParaRPr lang="tr-TR" sz="2400" b="1" dirty="0"/>
          </a:p>
          <a:p>
            <a:r>
              <a:rPr lang="tr-TR" sz="2400" b="1" dirty="0" err="1"/>
              <a:t>ans</a:t>
            </a:r>
            <a:r>
              <a:rPr lang="tr-TR" sz="2400" b="1" dirty="0"/>
              <a:t> =</a:t>
            </a:r>
          </a:p>
          <a:p>
            <a:endParaRPr lang="tr-TR" sz="2400" b="1" dirty="0"/>
          </a:p>
          <a:p>
            <a:r>
              <a:rPr lang="tr-TR" sz="2400" b="1" dirty="0"/>
              <a:t>    5.8310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274885" y="134667"/>
            <a:ext cx="17668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/>
              <a:t>ÖRNEKLER</a:t>
            </a:r>
            <a:endParaRPr lang="tr-TR" sz="2800" b="1" dirty="0"/>
          </a:p>
        </p:txBody>
      </p:sp>
      <p:sp>
        <p:nvSpPr>
          <p:cNvPr id="8" name="Dikdörtgen 7"/>
          <p:cNvSpPr/>
          <p:nvPr/>
        </p:nvSpPr>
        <p:spPr>
          <a:xfrm>
            <a:off x="6096000" y="704053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800" b="1" dirty="0"/>
              <a:t>&gt;&gt; </a:t>
            </a:r>
            <a:r>
              <a:rPr lang="tr-TR" sz="2800" b="1" dirty="0" err="1"/>
              <a:t>sqrt</a:t>
            </a:r>
            <a:r>
              <a:rPr lang="tr-TR" sz="2800" b="1" dirty="0"/>
              <a:t>(25)</a:t>
            </a:r>
          </a:p>
          <a:p>
            <a:endParaRPr lang="tr-TR" sz="2800" b="1" dirty="0"/>
          </a:p>
          <a:p>
            <a:r>
              <a:rPr lang="tr-TR" sz="2800" b="1" dirty="0" err="1"/>
              <a:t>ans</a:t>
            </a:r>
            <a:r>
              <a:rPr lang="tr-TR" sz="2800" b="1" dirty="0"/>
              <a:t> =</a:t>
            </a:r>
          </a:p>
          <a:p>
            <a:endParaRPr lang="tr-TR" sz="2800" b="1" dirty="0"/>
          </a:p>
          <a:p>
            <a:r>
              <a:rPr lang="tr-TR" sz="2800" b="1" dirty="0"/>
              <a:t>     5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0" y="3452926"/>
            <a:ext cx="387141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&gt;&gt; x=[1 5 6 7 9 1 3 24 7]</a:t>
            </a:r>
          </a:p>
          <a:p>
            <a:endParaRPr lang="tr-TR" dirty="0"/>
          </a:p>
          <a:p>
            <a:r>
              <a:rPr lang="tr-TR" dirty="0"/>
              <a:t>x =</a:t>
            </a:r>
          </a:p>
          <a:p>
            <a:endParaRPr lang="tr-TR" dirty="0"/>
          </a:p>
          <a:p>
            <a:r>
              <a:rPr lang="tr-TR" dirty="0"/>
              <a:t>     1     5     6     7     9     1     3    24     7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4617493" y="3388015"/>
            <a:ext cx="56456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&gt;&gt; </a:t>
            </a:r>
            <a:r>
              <a:rPr lang="tr-TR" b="1" dirty="0" err="1">
                <a:solidFill>
                  <a:srgbClr val="FF0000"/>
                </a:solidFill>
              </a:rPr>
              <a:t>max</a:t>
            </a:r>
            <a:r>
              <a:rPr lang="tr-TR" b="1" dirty="0">
                <a:solidFill>
                  <a:srgbClr val="FF0000"/>
                </a:solidFill>
              </a:rPr>
              <a:t>(x)</a:t>
            </a:r>
          </a:p>
          <a:p>
            <a:endParaRPr lang="tr-TR" b="1" dirty="0">
              <a:solidFill>
                <a:srgbClr val="FF0000"/>
              </a:solidFill>
            </a:endParaRPr>
          </a:p>
          <a:p>
            <a:r>
              <a:rPr lang="tr-TR" b="1" dirty="0" err="1">
                <a:solidFill>
                  <a:srgbClr val="FF0000"/>
                </a:solidFill>
              </a:rPr>
              <a:t>ans</a:t>
            </a:r>
            <a:r>
              <a:rPr lang="tr-TR" b="1" dirty="0">
                <a:solidFill>
                  <a:srgbClr val="FF0000"/>
                </a:solidFill>
              </a:rPr>
              <a:t> =</a:t>
            </a:r>
          </a:p>
          <a:p>
            <a:endParaRPr lang="tr-TR" b="1" dirty="0">
              <a:solidFill>
                <a:srgbClr val="FF0000"/>
              </a:solidFill>
            </a:endParaRPr>
          </a:p>
          <a:p>
            <a:r>
              <a:rPr lang="tr-TR" b="1" dirty="0">
                <a:solidFill>
                  <a:srgbClr val="FF0000"/>
                </a:solidFill>
              </a:rPr>
              <a:t>    24</a:t>
            </a:r>
          </a:p>
          <a:p>
            <a:endParaRPr lang="tr-TR" b="1" dirty="0"/>
          </a:p>
        </p:txBody>
      </p:sp>
      <p:sp>
        <p:nvSpPr>
          <p:cNvPr id="13" name="Dikdörtgen 12"/>
          <p:cNvSpPr/>
          <p:nvPr/>
        </p:nvSpPr>
        <p:spPr>
          <a:xfrm>
            <a:off x="6893541" y="3342016"/>
            <a:ext cx="21887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7030A0"/>
                </a:solidFill>
              </a:rPr>
              <a:t>&gt;&gt; </a:t>
            </a:r>
            <a:r>
              <a:rPr lang="tr-TR" b="1" dirty="0" err="1">
                <a:solidFill>
                  <a:srgbClr val="7030A0"/>
                </a:solidFill>
              </a:rPr>
              <a:t>min</a:t>
            </a:r>
            <a:r>
              <a:rPr lang="tr-TR" b="1" dirty="0">
                <a:solidFill>
                  <a:srgbClr val="7030A0"/>
                </a:solidFill>
              </a:rPr>
              <a:t>(x)</a:t>
            </a:r>
          </a:p>
          <a:p>
            <a:endParaRPr lang="tr-TR" b="1" dirty="0">
              <a:solidFill>
                <a:srgbClr val="7030A0"/>
              </a:solidFill>
            </a:endParaRPr>
          </a:p>
          <a:p>
            <a:r>
              <a:rPr lang="tr-TR" b="1" dirty="0" err="1">
                <a:solidFill>
                  <a:srgbClr val="7030A0"/>
                </a:solidFill>
              </a:rPr>
              <a:t>ans</a:t>
            </a:r>
            <a:r>
              <a:rPr lang="tr-TR" b="1" dirty="0">
                <a:solidFill>
                  <a:srgbClr val="7030A0"/>
                </a:solidFill>
              </a:rPr>
              <a:t> =</a:t>
            </a:r>
          </a:p>
          <a:p>
            <a:endParaRPr lang="tr-TR" b="1" dirty="0">
              <a:solidFill>
                <a:srgbClr val="7030A0"/>
              </a:solidFill>
            </a:endParaRPr>
          </a:p>
          <a:p>
            <a:r>
              <a:rPr lang="tr-TR" b="1" dirty="0">
                <a:solidFill>
                  <a:srgbClr val="7030A0"/>
                </a:solidFill>
              </a:rPr>
              <a:t>     1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9416386" y="3388015"/>
            <a:ext cx="187429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&gt;&gt; </a:t>
            </a:r>
            <a:r>
              <a:rPr lang="tr-TR" b="1" dirty="0" err="1">
                <a:solidFill>
                  <a:srgbClr val="C00000"/>
                </a:solidFill>
              </a:rPr>
              <a:t>length</a:t>
            </a:r>
            <a:r>
              <a:rPr lang="tr-TR" b="1" dirty="0">
                <a:solidFill>
                  <a:srgbClr val="C00000"/>
                </a:solidFill>
              </a:rPr>
              <a:t>(x)</a:t>
            </a:r>
          </a:p>
          <a:p>
            <a:endParaRPr lang="tr-TR" b="1" dirty="0">
              <a:solidFill>
                <a:srgbClr val="C00000"/>
              </a:solidFill>
            </a:endParaRPr>
          </a:p>
          <a:p>
            <a:r>
              <a:rPr lang="tr-TR" b="1" dirty="0" err="1">
                <a:solidFill>
                  <a:srgbClr val="C00000"/>
                </a:solidFill>
              </a:rPr>
              <a:t>ans</a:t>
            </a:r>
            <a:r>
              <a:rPr lang="tr-TR" b="1" dirty="0">
                <a:solidFill>
                  <a:srgbClr val="C00000"/>
                </a:solidFill>
              </a:rPr>
              <a:t> =</a:t>
            </a:r>
          </a:p>
          <a:p>
            <a:endParaRPr lang="tr-TR" b="1" dirty="0">
              <a:solidFill>
                <a:srgbClr val="C00000"/>
              </a:solidFill>
            </a:endParaRPr>
          </a:p>
          <a:p>
            <a:r>
              <a:rPr lang="tr-TR" b="1" dirty="0">
                <a:solidFill>
                  <a:srgbClr val="C00000"/>
                </a:solidFill>
              </a:rPr>
              <a:t>     9</a:t>
            </a:r>
          </a:p>
        </p:txBody>
      </p:sp>
      <p:sp>
        <p:nvSpPr>
          <p:cNvPr id="15" name="Dikdörtgen 14"/>
          <p:cNvSpPr/>
          <p:nvPr/>
        </p:nvSpPr>
        <p:spPr>
          <a:xfrm>
            <a:off x="4617493" y="5339687"/>
            <a:ext cx="14921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&gt;&gt; size(x)</a:t>
            </a:r>
          </a:p>
          <a:p>
            <a:endParaRPr lang="tr-TR" b="1" dirty="0"/>
          </a:p>
          <a:p>
            <a:r>
              <a:rPr lang="tr-TR" b="1" dirty="0" err="1"/>
              <a:t>ans</a:t>
            </a:r>
            <a:r>
              <a:rPr lang="tr-TR" b="1" dirty="0"/>
              <a:t> =</a:t>
            </a:r>
          </a:p>
          <a:p>
            <a:endParaRPr lang="tr-TR" b="1" dirty="0"/>
          </a:p>
          <a:p>
            <a:r>
              <a:rPr lang="tr-TR" b="1" dirty="0"/>
              <a:t>     1     9</a:t>
            </a:r>
          </a:p>
        </p:txBody>
      </p:sp>
      <p:sp>
        <p:nvSpPr>
          <p:cNvPr id="16" name="Dikdörtgen 15"/>
          <p:cNvSpPr/>
          <p:nvPr/>
        </p:nvSpPr>
        <p:spPr>
          <a:xfrm>
            <a:off x="6391133" y="5339729"/>
            <a:ext cx="15967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&gt;&gt; </a:t>
            </a:r>
            <a:r>
              <a:rPr lang="tr-TR" b="1" dirty="0" err="1">
                <a:solidFill>
                  <a:schemeClr val="accent2">
                    <a:lumMod val="75000"/>
                  </a:schemeClr>
                </a:solidFill>
              </a:rPr>
              <a:t>sum</a:t>
            </a: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(x)</a:t>
            </a:r>
          </a:p>
          <a:p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tr-TR" b="1" dirty="0" err="1">
                <a:solidFill>
                  <a:schemeClr val="accent2">
                    <a:lumMod val="75000"/>
                  </a:schemeClr>
                </a:solidFill>
              </a:rPr>
              <a:t>ans</a:t>
            </a: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 =</a:t>
            </a:r>
          </a:p>
          <a:p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    63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8486063" y="5339687"/>
            <a:ext cx="37349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00B050"/>
                </a:solidFill>
              </a:rPr>
              <a:t>&gt;&gt; </a:t>
            </a:r>
            <a:r>
              <a:rPr lang="tr-TR" b="1" dirty="0" err="1">
                <a:solidFill>
                  <a:srgbClr val="00B050"/>
                </a:solidFill>
              </a:rPr>
              <a:t>sort</a:t>
            </a:r>
            <a:r>
              <a:rPr lang="tr-TR" b="1" dirty="0">
                <a:solidFill>
                  <a:srgbClr val="00B050"/>
                </a:solidFill>
              </a:rPr>
              <a:t>(x)</a:t>
            </a:r>
          </a:p>
          <a:p>
            <a:endParaRPr lang="tr-TR" b="1" dirty="0">
              <a:solidFill>
                <a:srgbClr val="00B050"/>
              </a:solidFill>
            </a:endParaRPr>
          </a:p>
          <a:p>
            <a:r>
              <a:rPr lang="tr-TR" b="1" dirty="0" err="1">
                <a:solidFill>
                  <a:srgbClr val="00B050"/>
                </a:solidFill>
              </a:rPr>
              <a:t>ans</a:t>
            </a:r>
            <a:r>
              <a:rPr lang="tr-TR" b="1" dirty="0">
                <a:solidFill>
                  <a:srgbClr val="00B050"/>
                </a:solidFill>
              </a:rPr>
              <a:t> =</a:t>
            </a:r>
          </a:p>
          <a:p>
            <a:endParaRPr lang="tr-TR" b="1" dirty="0">
              <a:solidFill>
                <a:srgbClr val="00B050"/>
              </a:solidFill>
            </a:endParaRPr>
          </a:p>
          <a:p>
            <a:r>
              <a:rPr lang="tr-TR" b="1" dirty="0">
                <a:solidFill>
                  <a:srgbClr val="00B050"/>
                </a:solidFill>
              </a:rPr>
              <a:t>     1     1     3     5     6     7     7     9    24</a:t>
            </a:r>
          </a:p>
        </p:txBody>
      </p:sp>
      <p:sp>
        <p:nvSpPr>
          <p:cNvPr id="18" name="Dikdörtgen 17"/>
          <p:cNvSpPr/>
          <p:nvPr/>
        </p:nvSpPr>
        <p:spPr>
          <a:xfrm>
            <a:off x="4394579" y="3388015"/>
            <a:ext cx="1856096" cy="15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Dikdörtgen 18"/>
          <p:cNvSpPr/>
          <p:nvPr/>
        </p:nvSpPr>
        <p:spPr>
          <a:xfrm>
            <a:off x="168323" y="683088"/>
            <a:ext cx="1723266" cy="20874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Dikdörtgen 19"/>
          <p:cNvSpPr/>
          <p:nvPr/>
        </p:nvSpPr>
        <p:spPr>
          <a:xfrm>
            <a:off x="1891589" y="683088"/>
            <a:ext cx="1569493" cy="20874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Dikdörtgen 20"/>
          <p:cNvSpPr/>
          <p:nvPr/>
        </p:nvSpPr>
        <p:spPr>
          <a:xfrm>
            <a:off x="3472928" y="683088"/>
            <a:ext cx="1711420" cy="20874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Dikdörtgen 21"/>
          <p:cNvSpPr/>
          <p:nvPr/>
        </p:nvSpPr>
        <p:spPr>
          <a:xfrm>
            <a:off x="6095999" y="657887"/>
            <a:ext cx="1891921" cy="236113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Dikdörtgen 22"/>
          <p:cNvSpPr/>
          <p:nvPr/>
        </p:nvSpPr>
        <p:spPr>
          <a:xfrm>
            <a:off x="4469534" y="3424921"/>
            <a:ext cx="1537341" cy="160400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6649741" y="3412726"/>
            <a:ext cx="1537341" cy="160400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Dikdörtgen 24"/>
          <p:cNvSpPr/>
          <p:nvPr/>
        </p:nvSpPr>
        <p:spPr>
          <a:xfrm>
            <a:off x="9239557" y="3401508"/>
            <a:ext cx="1537341" cy="160400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6" name="Dikdörtgen 25"/>
          <p:cNvSpPr/>
          <p:nvPr/>
        </p:nvSpPr>
        <p:spPr>
          <a:xfrm>
            <a:off x="4469533" y="5276348"/>
            <a:ext cx="1537341" cy="160400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Dikdörtgen 26"/>
          <p:cNvSpPr/>
          <p:nvPr/>
        </p:nvSpPr>
        <p:spPr>
          <a:xfrm>
            <a:off x="6288359" y="5213009"/>
            <a:ext cx="1537341" cy="160400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Dikdörtgen 27"/>
          <p:cNvSpPr/>
          <p:nvPr/>
        </p:nvSpPr>
        <p:spPr>
          <a:xfrm>
            <a:off x="8313630" y="5253994"/>
            <a:ext cx="3878370" cy="160400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02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72127" y="267218"/>
            <a:ext cx="4916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DEĞİŞKENLER </a:t>
            </a:r>
            <a:r>
              <a:rPr lang="tr-TR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(</a:t>
            </a:r>
            <a:r>
              <a:rPr lang="tr-TR" sz="2800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Variables</a:t>
            </a:r>
            <a:r>
              <a:rPr lang="tr-TR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) </a:t>
            </a:r>
            <a:endParaRPr lang="tr-TR" sz="2800" dirty="0"/>
          </a:p>
        </p:txBody>
      </p:sp>
      <p:sp>
        <p:nvSpPr>
          <p:cNvPr id="5" name="2 Metin Yer Tutucusu"/>
          <p:cNvSpPr txBox="1">
            <a:spLocks/>
          </p:cNvSpPr>
          <p:nvPr/>
        </p:nvSpPr>
        <p:spPr>
          <a:xfrm>
            <a:off x="467544" y="935666"/>
            <a:ext cx="9325042" cy="56139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 smtClean="0"/>
              <a:t>Bir değişken oluşturmak için değişkene bir isim verilir, </a:t>
            </a:r>
          </a:p>
          <a:p>
            <a:pPr lvl="1"/>
            <a:r>
              <a:rPr lang="tr-TR" sz="2000" dirty="0" smtClean="0"/>
              <a:t>	&gt;&gt; </a:t>
            </a:r>
            <a:r>
              <a:rPr lang="tr-TR" sz="2000" dirty="0" err="1" smtClean="0"/>
              <a:t>deg</a:t>
            </a:r>
            <a:r>
              <a:rPr lang="tr-TR" sz="2000" dirty="0" smtClean="0"/>
              <a:t> = 3.14 </a:t>
            </a:r>
          </a:p>
          <a:p>
            <a:pPr lvl="1"/>
            <a:r>
              <a:rPr lang="tr-TR" sz="2000" dirty="0" smtClean="0"/>
              <a:t>	&gt;&gt; </a:t>
            </a:r>
            <a:r>
              <a:rPr lang="tr-TR" sz="2000" dirty="0" err="1" smtClean="0"/>
              <a:t>string</a:t>
            </a:r>
            <a:r>
              <a:rPr lang="tr-TR" sz="2000" dirty="0" smtClean="0"/>
              <a:t> = ‘selam’ </a:t>
            </a:r>
          </a:p>
          <a:p>
            <a:r>
              <a:rPr lang="tr-TR" sz="2000" dirty="0" smtClean="0"/>
              <a:t>Değişken isimleri </a:t>
            </a:r>
          </a:p>
          <a:p>
            <a:pPr lvl="1"/>
            <a:r>
              <a:rPr lang="tr-TR" sz="2000" dirty="0" smtClean="0"/>
              <a:t>	Birinci karakter mutlaka HARF olmalıdır! İlk karakter sayı olamaz! </a:t>
            </a:r>
          </a:p>
          <a:p>
            <a:pPr lvl="1"/>
            <a:r>
              <a:rPr lang="tr-TR" sz="2000" dirty="0" smtClean="0"/>
              <a:t>	İlk karakterden sonra sayı, harf, _ ve bunların kombinasyonları </a:t>
            </a:r>
          </a:p>
          <a:p>
            <a:pPr lvl="1"/>
            <a:r>
              <a:rPr lang="tr-TR" sz="2000" dirty="0" smtClean="0"/>
              <a:t>	Büyük küçük harfe duyarlı: </a:t>
            </a:r>
            <a:r>
              <a:rPr lang="tr-TR" sz="2000" b="1" dirty="0" err="1" smtClean="0">
                <a:solidFill>
                  <a:srgbClr val="FF0000"/>
                </a:solidFill>
              </a:rPr>
              <a:t>deg</a:t>
            </a:r>
            <a:r>
              <a:rPr lang="tr-TR" sz="2000" dirty="0" smtClean="0"/>
              <a:t> ile </a:t>
            </a:r>
            <a:r>
              <a:rPr lang="tr-TR" sz="2000" b="1" dirty="0" err="1" smtClean="0">
                <a:solidFill>
                  <a:schemeClr val="accent6">
                    <a:lumMod val="75000"/>
                  </a:schemeClr>
                </a:solidFill>
              </a:rPr>
              <a:t>Deg</a:t>
            </a:r>
            <a:r>
              <a:rPr lang="tr-TR" sz="2000" dirty="0" smtClean="0"/>
              <a:t> birbirinden farklı </a:t>
            </a:r>
          </a:p>
          <a:p>
            <a:pPr lvl="1"/>
            <a:r>
              <a:rPr lang="tr-TR" sz="2000" dirty="0" smtClean="0"/>
              <a:t>	Değişken isimleri en fazla 63 karakterli olabilir</a:t>
            </a:r>
          </a:p>
          <a:p>
            <a:r>
              <a:rPr lang="tr-TR" sz="2000" dirty="0" smtClean="0"/>
              <a:t>Gömülü değişkenler var. Bunları kullanmak tavsiye edilmez!! </a:t>
            </a:r>
          </a:p>
          <a:p>
            <a:pPr lvl="1"/>
            <a:r>
              <a:rPr lang="tr-TR" sz="2000" dirty="0" smtClean="0"/>
              <a:t>	pi değişkeni 3.1415926… </a:t>
            </a:r>
          </a:p>
          <a:p>
            <a:pPr lvl="1"/>
            <a:r>
              <a:rPr lang="tr-TR" sz="2000" dirty="0" smtClean="0"/>
              <a:t>	</a:t>
            </a:r>
            <a:r>
              <a:rPr lang="tr-TR" sz="2000" dirty="0" err="1" smtClean="0"/>
              <a:t>ans</a:t>
            </a:r>
            <a:r>
              <a:rPr lang="tr-TR" sz="2000" dirty="0" smtClean="0"/>
              <a:t> en son atanan değişkeni gösterir (hesap makinesi gibi)   </a:t>
            </a:r>
            <a:r>
              <a:rPr lang="tr-TR" sz="2000" b="1" dirty="0" smtClean="0">
                <a:solidFill>
                  <a:srgbClr val="FF0000"/>
                </a:solidFill>
              </a:rPr>
              <a:t>(</a:t>
            </a:r>
            <a:r>
              <a:rPr lang="tr-TR" sz="2000" b="1" dirty="0" err="1" smtClean="0">
                <a:solidFill>
                  <a:srgbClr val="FF0000"/>
                </a:solidFill>
              </a:rPr>
              <a:t>answer</a:t>
            </a:r>
            <a:r>
              <a:rPr lang="tr-TR" sz="2000" b="1" dirty="0" smtClean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tr-TR" sz="2000" dirty="0" smtClean="0"/>
              <a:t>	</a:t>
            </a:r>
            <a:r>
              <a:rPr lang="tr-TR" sz="2000" dirty="0" err="1" smtClean="0"/>
              <a:t>Inf</a:t>
            </a:r>
            <a:r>
              <a:rPr lang="tr-TR" sz="2000" dirty="0" smtClean="0"/>
              <a:t> ve –</a:t>
            </a:r>
            <a:r>
              <a:rPr lang="tr-TR" sz="2000" dirty="0" err="1" smtClean="0"/>
              <a:t>Inf</a:t>
            </a:r>
            <a:r>
              <a:rPr lang="tr-TR" sz="2000" dirty="0" smtClean="0"/>
              <a:t> pozitif ve negatif sonsuz sayılarıdır</a:t>
            </a:r>
          </a:p>
          <a:p>
            <a:pPr lvl="1"/>
            <a:r>
              <a:rPr lang="tr-TR" sz="2000" dirty="0" smtClean="0"/>
              <a:t>	</a:t>
            </a:r>
            <a:r>
              <a:rPr lang="tr-TR" sz="2000" dirty="0" err="1" smtClean="0"/>
              <a:t>NaN</a:t>
            </a:r>
            <a:r>
              <a:rPr lang="tr-TR" sz="2000" dirty="0" smtClean="0"/>
              <a:t>  ‘Not a </a:t>
            </a:r>
            <a:r>
              <a:rPr lang="tr-TR" sz="2000" dirty="0" err="1" smtClean="0"/>
              <a:t>Number</a:t>
            </a:r>
            <a:r>
              <a:rPr lang="tr-TR" sz="2000" dirty="0" smtClean="0"/>
              <a:t>’ </a:t>
            </a:r>
          </a:p>
          <a:p>
            <a:r>
              <a:rPr lang="tr-TR" sz="2000" dirty="0" smtClean="0"/>
              <a:t>TÜRKÇE karakterler yok! </a:t>
            </a:r>
          </a:p>
          <a:p>
            <a:pPr lvl="1"/>
            <a:r>
              <a:rPr lang="tr-TR" sz="2000" dirty="0" smtClean="0"/>
              <a:t>	ç, ğ, ı, ö, ş, ü, Ç, Ğ, Ġ, Ö, Ş, Ü kullanılmaz </a:t>
            </a:r>
          </a:p>
          <a:p>
            <a:endParaRPr lang="tr-TR" sz="2000" dirty="0" smtClean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1097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417426" cy="25400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4387" y="76200"/>
            <a:ext cx="4975951" cy="2387600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10069033" y="457200"/>
            <a:ext cx="489097" cy="7336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9335343" y="2309038"/>
            <a:ext cx="2838893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Ekrana yazmaz hafızasında tutar</a:t>
            </a:r>
            <a:endParaRPr lang="tr-TR" dirty="0"/>
          </a:p>
        </p:txBody>
      </p:sp>
      <p:sp>
        <p:nvSpPr>
          <p:cNvPr id="8" name="Aşağı Ok 7"/>
          <p:cNvSpPr/>
          <p:nvPr/>
        </p:nvSpPr>
        <p:spPr>
          <a:xfrm rot="18748216">
            <a:off x="8428072" y="1745374"/>
            <a:ext cx="928579" cy="9539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90" y="3349698"/>
            <a:ext cx="5179051" cy="3390900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2300177" y="4543646"/>
            <a:ext cx="1080976" cy="7336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6287343" y="398787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Matlab</a:t>
            </a:r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 programlama dilinde yapılan bir işlem herhangi bir değişkene atanmadığı durumlarda, yapılan işlem sonucu program dili tarafından özel değişken olan </a:t>
            </a:r>
            <a:r>
              <a:rPr lang="tr-TR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ans</a:t>
            </a:r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 değişkenine atanır.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07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660" y="1788724"/>
            <a:ext cx="11429898" cy="3820505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487340" y="200884"/>
            <a:ext cx="5880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ÖZEL SABİT ve DEĞİŞKENLER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9658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91402" y="797510"/>
            <a:ext cx="1065435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tr-TR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Değişken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adları harf ile başlamalı ve onu takip eden karakterler harfler, rakamlar veya alt çizgiden (_) oluşabilir. Boşluk, nokta (.) ve eksi(-) karakterlerini kullanmamaya özenle dikkat edilmelidir. İfadeler kısmında boşluklar kullanılabilir. </a:t>
            </a:r>
            <a:endParaRPr lang="tr-TR" sz="28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tr-TR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tr-TR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Bir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değişken maksimum 63 karakter uzunluğunda olabilir. Fazla da yazılsa sadece 63 karakteri işleme alınır. </a:t>
            </a:r>
            <a:endParaRPr lang="tr-TR" sz="28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tr-TR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tr-TR" sz="2800" dirty="0">
                <a:solidFill>
                  <a:srgbClr val="000000"/>
                </a:solidFill>
                <a:latin typeface="Wingdings" panose="05000000000000000000" pitchFamily="2" charset="2"/>
              </a:rPr>
              <a:t>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Değişken isimlerinde Türkçe karakterler kullanılmamalı. Karmaşık sayıların sanal kısımlarında kullanılan </a:t>
            </a:r>
            <a:r>
              <a:rPr lang="tr-TR" sz="2800" i="1" dirty="0">
                <a:solidFill>
                  <a:srgbClr val="000000"/>
                </a:solidFill>
                <a:latin typeface="Comic Sans MS" panose="030F0702030302020204" pitchFamily="66" charset="0"/>
              </a:rPr>
              <a:t>i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ve </a:t>
            </a:r>
            <a:r>
              <a:rPr lang="tr-TR" sz="2800" i="1" dirty="0">
                <a:solidFill>
                  <a:srgbClr val="000000"/>
                </a:solidFill>
                <a:latin typeface="Comic Sans MS" panose="030F0702030302020204" pitchFamily="66" charset="0"/>
              </a:rPr>
              <a:t>j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harflerinin kullanılmamasına özen gösterilmeli.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700584" y="140339"/>
            <a:ext cx="7069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DEĞİŞKENLER İLE İLGİLİ KURALLAR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90559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91152" y="1050878"/>
            <a:ext cx="1139133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Değişkene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(=) işareti ile değer atanır. </a:t>
            </a:r>
            <a:endParaRPr lang="tr-TR" sz="28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tr-TR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err="1" smtClean="0">
                <a:solidFill>
                  <a:srgbClr val="000000"/>
                </a:solidFill>
                <a:latin typeface="Comic Sans MS" panose="030F0702030302020204" pitchFamily="66" charset="0"/>
              </a:rPr>
              <a:t>Matlab</a:t>
            </a:r>
            <a:r>
              <a:rPr lang="tr-TR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programlama dili, büyük-küçük harfe duyarlıdır. </a:t>
            </a:r>
            <a:endParaRPr lang="tr-TR" sz="28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tr-TR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Değişkenler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skaler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, vektör, matris ve sözcük (</a:t>
            </a:r>
            <a:r>
              <a:rPr lang="tr-TR" sz="2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string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) olabilirler. </a:t>
            </a:r>
            <a:endParaRPr lang="tr-TR" sz="28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tr-TR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tr-TR" sz="2800" dirty="0">
                <a:solidFill>
                  <a:srgbClr val="000000"/>
                </a:solidFill>
                <a:latin typeface="Wingdings" panose="05000000000000000000" pitchFamily="2" charset="2"/>
              </a:rPr>
              <a:t>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Bir değişkenin ekranda görüntülenmesi istenmiyorsa, komut sözdiziminden sonra noktalı virgül (;) karakteri kullanılır.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700584" y="140339"/>
            <a:ext cx="7069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DEĞİŞKENLER İLE İLGİLİ KURALLAR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2157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7FABCE-B343-4A8C-A9A8-CE86A85F2DFD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715370" y="-247692"/>
            <a:ext cx="10515600" cy="1325563"/>
          </a:xfrm>
        </p:spPr>
        <p:txBody>
          <a:bodyPr/>
          <a:lstStyle/>
          <a:p>
            <a:pPr eaLnBrk="1" hangingPunct="1"/>
            <a:r>
              <a:rPr lang="tr-TR" dirty="0" smtClean="0"/>
              <a:t>MATLAB/</a:t>
            </a:r>
            <a:r>
              <a:rPr lang="tr-TR" b="0" dirty="0" smtClean="0"/>
              <a:t>Temel Komutlar</a:t>
            </a:r>
            <a:endParaRPr lang="en-US" b="0" dirty="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4677" y="884932"/>
            <a:ext cx="11055919" cy="4841651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clc</a:t>
            </a:r>
            <a:r>
              <a:rPr lang="tr-TR" dirty="0" smtClean="0">
                <a:solidFill>
                  <a:srgbClr val="3333CC"/>
                </a:solidFill>
                <a:latin typeface="Courier New" pitchFamily="49" charset="0"/>
              </a:rPr>
              <a:t>		</a:t>
            </a:r>
            <a:r>
              <a:rPr lang="tr-TR" b="0" dirty="0" err="1" smtClean="0"/>
              <a:t>Command</a:t>
            </a:r>
            <a:r>
              <a:rPr lang="tr-TR" b="0" dirty="0" smtClean="0"/>
              <a:t> </a:t>
            </a:r>
            <a:r>
              <a:rPr lang="tr-TR" b="0" dirty="0" err="1" smtClean="0"/>
              <a:t>window’u</a:t>
            </a:r>
            <a:r>
              <a:rPr lang="tr-TR" b="0" dirty="0" smtClean="0"/>
              <a:t> temizler.</a:t>
            </a:r>
          </a:p>
          <a:p>
            <a:pPr eaLnBrk="1" hangingPunct="1"/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clear</a:t>
            </a:r>
            <a:r>
              <a:rPr lang="tr-TR" b="0" dirty="0" smtClean="0"/>
              <a:t>	İlgili oturumda atanmış tüm değişkenleri siler.</a:t>
            </a:r>
          </a:p>
          <a:p>
            <a:pPr eaLnBrk="1" hangingPunct="1"/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clear</a:t>
            </a:r>
            <a:r>
              <a:rPr lang="tr-TR" dirty="0" smtClean="0">
                <a:solidFill>
                  <a:srgbClr val="3333CC"/>
                </a:solidFill>
                <a:latin typeface="Courier New" pitchFamily="49" charset="0"/>
              </a:rPr>
              <a:t> a</a:t>
            </a:r>
            <a:r>
              <a:rPr lang="tr-TR" b="0" dirty="0" smtClean="0"/>
              <a:t> 	Yalnızca “a” değişkenini siler.</a:t>
            </a:r>
          </a:p>
          <a:p>
            <a:pPr eaLnBrk="1" hangingPunct="1"/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demo</a:t>
            </a:r>
            <a:r>
              <a:rPr lang="tr-TR" b="0" dirty="0" smtClean="0"/>
              <a:t>	 </a:t>
            </a:r>
            <a:r>
              <a:rPr lang="tr-TR" b="0" dirty="0" err="1" smtClean="0"/>
              <a:t>Matlab</a:t>
            </a:r>
            <a:r>
              <a:rPr lang="tr-TR" b="0" dirty="0" smtClean="0"/>
              <a:t> </a:t>
            </a:r>
            <a:r>
              <a:rPr lang="tr-TR" b="0" dirty="0" err="1" smtClean="0"/>
              <a:t>demosunu</a:t>
            </a:r>
            <a:r>
              <a:rPr lang="tr-TR" b="0" dirty="0" smtClean="0"/>
              <a:t> çalıştırır.</a:t>
            </a:r>
          </a:p>
          <a:p>
            <a:pPr eaLnBrk="1" hangingPunct="1"/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date</a:t>
            </a:r>
            <a:r>
              <a:rPr lang="tr-TR" b="0" dirty="0" smtClean="0"/>
              <a:t>	 Gün-Ay-Yıl’ı görüntüler (Örneğin, 17-Oct-2009)</a:t>
            </a:r>
          </a:p>
          <a:p>
            <a:pPr eaLnBrk="1" hangingPunct="1"/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who</a:t>
            </a:r>
            <a:r>
              <a:rPr lang="tr-TR" dirty="0" smtClean="0">
                <a:solidFill>
                  <a:srgbClr val="3333CC"/>
                </a:solidFill>
                <a:latin typeface="Courier New" pitchFamily="49" charset="0"/>
              </a:rPr>
              <a:t>/</a:t>
            </a:r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whos</a:t>
            </a:r>
            <a:r>
              <a:rPr lang="tr-TR" b="0" dirty="0" smtClean="0"/>
              <a:t>	Çalışma alanında hangi değişkenlerin olduğunu/bu değişkenlerin 		              yapılarını görüntüler.</a:t>
            </a:r>
          </a:p>
          <a:p>
            <a:pPr eaLnBrk="1" hangingPunct="1"/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exit</a:t>
            </a:r>
            <a:r>
              <a:rPr lang="tr-TR" b="0" dirty="0" smtClean="0"/>
              <a:t> 	 </a:t>
            </a:r>
            <a:r>
              <a:rPr lang="tr-TR" b="0" dirty="0" err="1" smtClean="0"/>
              <a:t>Matlab</a:t>
            </a:r>
            <a:r>
              <a:rPr lang="tr-TR" b="0" dirty="0" smtClean="0"/>
              <a:t> oturumundan çıkar.</a:t>
            </a:r>
          </a:p>
          <a:p>
            <a:pPr eaLnBrk="1" hangingPunct="1"/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help</a:t>
            </a:r>
            <a:r>
              <a:rPr lang="tr-TR" b="0" dirty="0" smtClean="0"/>
              <a:t> 	 Yardım menüsünü açar.</a:t>
            </a:r>
          </a:p>
          <a:p>
            <a:pPr eaLnBrk="1" hangingPunct="1"/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help</a:t>
            </a:r>
            <a:r>
              <a:rPr lang="tr-TR" dirty="0" smtClean="0">
                <a:solidFill>
                  <a:srgbClr val="3333CC"/>
                </a:solidFill>
                <a:latin typeface="Courier New" pitchFamily="49" charset="0"/>
              </a:rPr>
              <a:t> </a:t>
            </a:r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f_na</a:t>
            </a:r>
            <a:r>
              <a:rPr lang="tr-TR" dirty="0" smtClean="0">
                <a:solidFill>
                  <a:srgbClr val="3333CC"/>
                </a:solidFill>
                <a:latin typeface="Courier New" pitchFamily="49" charset="0"/>
              </a:rPr>
              <a:t>  </a:t>
            </a:r>
            <a:r>
              <a:rPr lang="tr-TR" b="0" dirty="0" smtClean="0"/>
              <a:t>	</a:t>
            </a:r>
            <a:r>
              <a:rPr lang="tr-TR" b="0" dirty="0" err="1" smtClean="0"/>
              <a:t>f_na</a:t>
            </a:r>
            <a:r>
              <a:rPr lang="tr-TR" b="0" dirty="0" smtClean="0"/>
              <a:t> fonksiyonu hakkında bilgi verir.</a:t>
            </a:r>
          </a:p>
          <a:p>
            <a:pPr eaLnBrk="1" hangingPunct="1"/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save</a:t>
            </a:r>
            <a:r>
              <a:rPr lang="tr-TR" dirty="0" smtClean="0">
                <a:solidFill>
                  <a:srgbClr val="3333CC"/>
                </a:solidFill>
                <a:latin typeface="Courier New" pitchFamily="49" charset="0"/>
              </a:rPr>
              <a:t> d a</a:t>
            </a:r>
            <a:r>
              <a:rPr lang="tr-TR" b="0" dirty="0" smtClean="0"/>
              <a:t> 	             a değişkenini d dosya ismiyle </a:t>
            </a:r>
            <a:r>
              <a:rPr lang="tr-TR" dirty="0" smtClean="0">
                <a:solidFill>
                  <a:srgbClr val="3333CC"/>
                </a:solidFill>
              </a:rPr>
              <a:t>mat</a:t>
            </a:r>
            <a:r>
              <a:rPr lang="tr-TR" b="0" dirty="0" smtClean="0"/>
              <a:t> uzantılı olarak kaydeder. </a:t>
            </a:r>
          </a:p>
          <a:p>
            <a:pPr eaLnBrk="1" hangingPunct="1"/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load</a:t>
            </a:r>
            <a:r>
              <a:rPr lang="tr-TR" dirty="0" smtClean="0">
                <a:solidFill>
                  <a:srgbClr val="3333CC"/>
                </a:solidFill>
                <a:latin typeface="Courier New" pitchFamily="49" charset="0"/>
              </a:rPr>
              <a:t> d	     </a:t>
            </a:r>
            <a:r>
              <a:rPr lang="tr-TR" b="0" dirty="0" smtClean="0"/>
              <a:t>a değişkenini d dosyasından geri çağırır.</a:t>
            </a:r>
          </a:p>
          <a:p>
            <a:pPr eaLnBrk="1" hangingPunct="1"/>
            <a:endParaRPr lang="tr-TR" b="0" dirty="0" smtClean="0"/>
          </a:p>
          <a:p>
            <a:pPr eaLnBrk="1" hangingPunct="1">
              <a:buFont typeface="Wingdings" pitchFamily="2" charset="2"/>
              <a:buNone/>
            </a:pPr>
            <a:endParaRPr lang="tr-TR" b="0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15370" y="5833130"/>
            <a:ext cx="110896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2800" u="sng" dirty="0" err="1"/>
              <a:t>Save</a:t>
            </a:r>
            <a:r>
              <a:rPr lang="tr-TR" sz="2800" u="sng" dirty="0"/>
              <a:t> ve </a:t>
            </a:r>
            <a:r>
              <a:rPr lang="tr-TR" sz="2800" u="sng" dirty="0" err="1"/>
              <a:t>load</a:t>
            </a:r>
            <a:r>
              <a:rPr lang="tr-TR" sz="2800" u="sng" dirty="0"/>
              <a:t> komutları, </a:t>
            </a:r>
            <a:r>
              <a:rPr lang="tr-TR" sz="2800" u="sng" dirty="0">
                <a:solidFill>
                  <a:schemeClr val="tx2"/>
                </a:solidFill>
              </a:rPr>
              <a:t>matris vb. yapıların kaydedilmesi</a:t>
            </a:r>
            <a:r>
              <a:rPr lang="tr-TR" sz="2800" u="sng" dirty="0"/>
              <a:t> için çok önemlidir.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262222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56108" y="228179"/>
            <a:ext cx="53126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FONKSİYONLAR </a:t>
            </a:r>
            <a:r>
              <a:rPr lang="tr-TR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(</a:t>
            </a:r>
            <a:r>
              <a:rPr lang="tr-TR" sz="2800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Functions</a:t>
            </a:r>
            <a:r>
              <a:rPr lang="tr-TR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) </a:t>
            </a:r>
            <a:endParaRPr lang="tr-TR" sz="2800" dirty="0"/>
          </a:p>
        </p:txBody>
      </p:sp>
      <p:sp>
        <p:nvSpPr>
          <p:cNvPr id="5" name="Dikdörtgen 4"/>
          <p:cNvSpPr/>
          <p:nvPr/>
        </p:nvSpPr>
        <p:spPr>
          <a:xfrm>
            <a:off x="256107" y="1070296"/>
            <a:ext cx="11685683" cy="1384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Matlab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’ da matematiksel fonksiyonların hemen hepsinin hesaplanmasına olanak sağlayan standart hazır fonksiyonlar mevcuttur. </a:t>
            </a:r>
            <a:endParaRPr lang="tr-TR" sz="2800" dirty="0"/>
          </a:p>
        </p:txBody>
      </p:sp>
      <p:sp>
        <p:nvSpPr>
          <p:cNvPr id="6" name="Dikdörtgen 5"/>
          <p:cNvSpPr/>
          <p:nvPr/>
        </p:nvSpPr>
        <p:spPr>
          <a:xfrm>
            <a:off x="253158" y="2906679"/>
            <a:ext cx="1168568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Matlab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’ da fonksiyonlar ya yerleşik (</a:t>
            </a:r>
            <a:r>
              <a:rPr lang="tr-TR" sz="2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built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-in) olarak kendi çekirdeğinde bulunur </a:t>
            </a:r>
            <a:r>
              <a:rPr 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tr-TR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sqrt</a:t>
            </a:r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sin, </a:t>
            </a:r>
            <a:r>
              <a:rPr lang="tr-TR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exp</a:t>
            </a:r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vb.)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ya da m-dosyalarından işletilir </a:t>
            </a:r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(gamma, </a:t>
            </a:r>
            <a:r>
              <a:rPr lang="tr-TR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sinh</a:t>
            </a:r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cosh</a:t>
            </a:r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vb</a:t>
            </a:r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). </a:t>
            </a:r>
            <a:endParaRPr lang="tr-TR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tr-TR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tr-TR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tr-TR" sz="2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Matlab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’ da fonksiyon adlarının büyük küçük harfe duyarlı olduğu unutulmamalıdır. Örneğin, </a:t>
            </a:r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cos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 yerine </a:t>
            </a:r>
            <a:r>
              <a:rPr lang="tr-TR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Cos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 ya da </a:t>
            </a:r>
            <a:r>
              <a:rPr lang="tr-TR" sz="2800" dirty="0">
                <a:solidFill>
                  <a:srgbClr val="C00000"/>
                </a:solidFill>
                <a:latin typeface="Comic Sans MS" panose="030F0702030302020204" pitchFamily="66" charset="0"/>
              </a:rPr>
              <a:t>COS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 yazacak olursak </a:t>
            </a:r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hata mesajı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ile karşılaşırız.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5571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6781" y="224650"/>
            <a:ext cx="8445466" cy="663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11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</TotalTime>
  <Words>611</Words>
  <Application>Microsoft Office PowerPoint</Application>
  <PresentationFormat>Geniş ekran</PresentationFormat>
  <Paragraphs>203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Comic Sans MS</vt:lpstr>
      <vt:lpstr>Courier New</vt:lpstr>
      <vt:lpstr>Times New Roman</vt:lpstr>
      <vt:lpstr>Wingdings</vt:lpstr>
      <vt:lpstr>Office Teması</vt:lpstr>
      <vt:lpstr>Yerbilimlerinde Matlab ve Modelleme</vt:lpstr>
      <vt:lpstr>PowerPoint Sunusu</vt:lpstr>
      <vt:lpstr>PowerPoint Sunusu</vt:lpstr>
      <vt:lpstr>PowerPoint Sunusu</vt:lpstr>
      <vt:lpstr>PowerPoint Sunusu</vt:lpstr>
      <vt:lpstr>PowerPoint Sunusu</vt:lpstr>
      <vt:lpstr>MATLAB/Temel Komutlar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BİLGİSAYAR TEMELLERİ  VE  PROGRAMLAMAYA GİRİŞ</dc:title>
  <dc:creator>Hakan Alp</dc:creator>
  <cp:lastModifiedBy>Hakan Alp</cp:lastModifiedBy>
  <cp:revision>76</cp:revision>
  <dcterms:created xsi:type="dcterms:W3CDTF">2018-01-24T08:33:02Z</dcterms:created>
  <dcterms:modified xsi:type="dcterms:W3CDTF">2018-08-02T08:17:41Z</dcterms:modified>
</cp:coreProperties>
</file>