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3" r:id="rId2"/>
    <p:sldId id="257" r:id="rId3"/>
    <p:sldId id="258" r:id="rId4"/>
    <p:sldId id="259" r:id="rId5"/>
    <p:sldId id="260" r:id="rId6"/>
    <p:sldId id="261" r:id="rId7"/>
    <p:sldId id="266" r:id="rId8"/>
    <p:sldId id="267" r:id="rId9"/>
    <p:sldId id="307" r:id="rId10"/>
    <p:sldId id="308" r:id="rId11"/>
    <p:sldId id="309" r:id="rId12"/>
    <p:sldId id="310" r:id="rId13"/>
    <p:sldId id="311" r:id="rId14"/>
    <p:sldId id="312" r:id="rId15"/>
    <p:sldId id="313" r:id="rId16"/>
    <p:sldId id="314" r:id="rId17"/>
    <p:sldId id="315" r:id="rId1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0" autoAdjust="0"/>
    <p:restoredTop sz="94660"/>
  </p:normalViewPr>
  <p:slideViewPr>
    <p:cSldViewPr snapToGrid="0" showGuides="1">
      <p:cViewPr varScale="1">
        <p:scale>
          <a:sx n="117" d="100"/>
          <a:sy n="117" d="100"/>
        </p:scale>
        <p:origin x="156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F02F0-2661-4BCD-A10D-AA559D6EE744}" type="datetimeFigureOut">
              <a:rPr lang="tr-TR" smtClean="0"/>
              <a:t>02.10.2018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2D5B1-5FF1-47A6-9B1C-AE6B540C38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4834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F02F0-2661-4BCD-A10D-AA559D6EE744}" type="datetimeFigureOut">
              <a:rPr lang="tr-TR" smtClean="0"/>
              <a:t>02.10.2018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2D5B1-5FF1-47A6-9B1C-AE6B540C38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8732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F02F0-2661-4BCD-A10D-AA559D6EE744}" type="datetimeFigureOut">
              <a:rPr lang="tr-TR" smtClean="0"/>
              <a:t>02.10.2018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2D5B1-5FF1-47A6-9B1C-AE6B540C38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6946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F02F0-2661-4BCD-A10D-AA559D6EE744}" type="datetimeFigureOut">
              <a:rPr lang="tr-TR" smtClean="0"/>
              <a:t>02.10.2018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2D5B1-5FF1-47A6-9B1C-AE6B540C38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4985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F02F0-2661-4BCD-A10D-AA559D6EE744}" type="datetimeFigureOut">
              <a:rPr lang="tr-TR" smtClean="0"/>
              <a:t>02.10.2018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2D5B1-5FF1-47A6-9B1C-AE6B540C38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206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F02F0-2661-4BCD-A10D-AA559D6EE744}" type="datetimeFigureOut">
              <a:rPr lang="tr-TR" smtClean="0"/>
              <a:t>02.10.2018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2D5B1-5FF1-47A6-9B1C-AE6B540C38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4367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F02F0-2661-4BCD-A10D-AA559D6EE744}" type="datetimeFigureOut">
              <a:rPr lang="tr-TR" smtClean="0"/>
              <a:t>02.10.2018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2D5B1-5FF1-47A6-9B1C-AE6B540C38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6732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F02F0-2661-4BCD-A10D-AA559D6EE744}" type="datetimeFigureOut">
              <a:rPr lang="tr-TR" smtClean="0"/>
              <a:t>02.10.2018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2D5B1-5FF1-47A6-9B1C-AE6B540C38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1582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F02F0-2661-4BCD-A10D-AA559D6EE744}" type="datetimeFigureOut">
              <a:rPr lang="tr-TR" smtClean="0"/>
              <a:t>02.10.2018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2D5B1-5FF1-47A6-9B1C-AE6B540C38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6382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F02F0-2661-4BCD-A10D-AA559D6EE744}" type="datetimeFigureOut">
              <a:rPr lang="tr-TR" smtClean="0"/>
              <a:t>02.10.2018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2D5B1-5FF1-47A6-9B1C-AE6B540C38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5239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F02F0-2661-4BCD-A10D-AA559D6EE744}" type="datetimeFigureOut">
              <a:rPr lang="tr-TR" smtClean="0"/>
              <a:t>02.10.2018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2D5B1-5FF1-47A6-9B1C-AE6B540C38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1403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1F02F0-2661-4BCD-A10D-AA559D6EE744}" type="datetimeFigureOut">
              <a:rPr lang="tr-TR" smtClean="0"/>
              <a:t>02.10.2018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42D5B1-5FF1-47A6-9B1C-AE6B540C38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4046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emf"/><Relationship Id="rId4" Type="http://schemas.openxmlformats.org/officeDocument/2006/relationships/image" Target="../media/image10.e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591684"/>
            <a:ext cx="9144000" cy="2387600"/>
          </a:xfrm>
        </p:spPr>
        <p:txBody>
          <a:bodyPr>
            <a:normAutofit/>
          </a:bodyPr>
          <a:lstStyle/>
          <a:p>
            <a:r>
              <a:rPr lang="tr-TR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Yerbilimlerinde </a:t>
            </a:r>
            <a:r>
              <a:rPr lang="tr-TR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Matlab</a:t>
            </a:r>
            <a:r>
              <a:rPr lang="tr-T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ve Modelleme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693965" y="2916238"/>
            <a:ext cx="11299371" cy="1655762"/>
          </a:xfrm>
        </p:spPr>
        <p:txBody>
          <a:bodyPr>
            <a:noAutofit/>
          </a:bodyPr>
          <a:lstStyle/>
          <a:p>
            <a:r>
              <a:rPr lang="tr-TR" sz="1600" b="1" dirty="0" smtClean="0"/>
              <a:t>DERS 3</a:t>
            </a:r>
          </a:p>
          <a:p>
            <a:r>
              <a:rPr lang="tr-TR" sz="1600" b="1" dirty="0" err="1" smtClean="0"/>
              <a:t>Doç.Dr</a:t>
            </a:r>
            <a:r>
              <a:rPr lang="tr-TR" sz="1600" b="1" dirty="0" smtClean="0"/>
              <a:t>. HAKAN ALP</a:t>
            </a:r>
          </a:p>
          <a:p>
            <a:endParaRPr lang="tr-TR" sz="1600" b="1" dirty="0"/>
          </a:p>
          <a:p>
            <a:endParaRPr lang="tr-TR" sz="1600" b="1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tr-TR" sz="1600" b="1" dirty="0" smtClean="0"/>
              <a:t>Kaynaklar:  </a:t>
            </a:r>
            <a:r>
              <a:rPr lang="tr-TR" sz="1600" b="1" dirty="0" err="1" smtClean="0"/>
              <a:t>Prof.Dr</a:t>
            </a:r>
            <a:r>
              <a:rPr lang="tr-TR" sz="1600" b="1" dirty="0" smtClean="0"/>
              <a:t>. Davut  AYDOĞAN, «Bilgisayar Temelleri ve Programlamaya Giriş Ders Notları»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tr-TR" sz="1600" b="1" dirty="0" err="1" smtClean="0"/>
              <a:t>Yard</a:t>
            </a:r>
            <a:r>
              <a:rPr lang="tr-TR" sz="1600" b="1" dirty="0" smtClean="0"/>
              <a:t>. </a:t>
            </a:r>
            <a:r>
              <a:rPr lang="tr-TR" sz="1600" b="1" dirty="0" err="1" smtClean="0"/>
              <a:t>Doç.Dr</a:t>
            </a:r>
            <a:r>
              <a:rPr lang="tr-TR" sz="1600" b="1" dirty="0" smtClean="0"/>
              <a:t>. Ertan PEKŞAN  «Programlama </a:t>
            </a:r>
            <a:r>
              <a:rPr lang="tr-TR" sz="1600" b="1" dirty="0"/>
              <a:t>Ders </a:t>
            </a:r>
            <a:r>
              <a:rPr lang="tr-TR" sz="1600" b="1" dirty="0" smtClean="0"/>
              <a:t>Notları» Kocaeli Üniversitesi Jeofizik Müh. Bölümü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tr-TR" sz="1600" b="1" dirty="0"/>
              <a:t>Dr. İrfan AKÇA Jeofizikte Bilgisayar Uygulamaları Ders Notları </a:t>
            </a:r>
            <a:r>
              <a:rPr lang="tr-TR" sz="1600" b="1" dirty="0" smtClean="0"/>
              <a:t>Ankara </a:t>
            </a:r>
            <a:r>
              <a:rPr lang="tr-TR" sz="1600" b="1" dirty="0"/>
              <a:t>Üniversitesi Jeofizik Müh. Bölümü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tr-TR" sz="1600" b="1" dirty="0" smtClean="0"/>
              <a:t>Brain R. </a:t>
            </a:r>
            <a:r>
              <a:rPr lang="tr-TR" sz="1600" b="1" dirty="0" err="1" smtClean="0"/>
              <a:t>Hunt</a:t>
            </a:r>
            <a:r>
              <a:rPr lang="tr-TR" sz="1600" b="1" dirty="0" smtClean="0"/>
              <a:t>, </a:t>
            </a:r>
            <a:r>
              <a:rPr lang="tr-TR" sz="1600" b="1" dirty="0" err="1" smtClean="0"/>
              <a:t>Ronal</a:t>
            </a:r>
            <a:r>
              <a:rPr lang="tr-TR" sz="1600" b="1" dirty="0" smtClean="0"/>
              <a:t> L. </a:t>
            </a:r>
            <a:r>
              <a:rPr lang="tr-TR" sz="1600" b="1" dirty="0" err="1" smtClean="0"/>
              <a:t>Lipsman</a:t>
            </a:r>
            <a:r>
              <a:rPr lang="tr-TR" sz="1600" b="1" dirty="0" smtClean="0"/>
              <a:t>  ve </a:t>
            </a:r>
            <a:r>
              <a:rPr lang="tr-TR" sz="1600" b="1" dirty="0" err="1" smtClean="0"/>
              <a:t>Jonathan</a:t>
            </a:r>
            <a:r>
              <a:rPr lang="tr-TR" sz="1600" b="1" dirty="0" smtClean="0"/>
              <a:t> M. </a:t>
            </a:r>
            <a:r>
              <a:rPr lang="tr-TR" sz="1600" b="1" dirty="0" err="1" smtClean="0"/>
              <a:t>Rosenberg</a:t>
            </a:r>
            <a:r>
              <a:rPr lang="tr-TR" sz="1600" b="1" dirty="0"/>
              <a:t> </a:t>
            </a:r>
            <a:r>
              <a:rPr lang="tr-TR" sz="1600" b="1" dirty="0" smtClean="0"/>
              <a:t> «A </a:t>
            </a:r>
            <a:r>
              <a:rPr lang="tr-TR" sz="1600" b="1" dirty="0"/>
              <a:t>Guide </a:t>
            </a:r>
            <a:r>
              <a:rPr lang="tr-TR" sz="1600" b="1" dirty="0" err="1"/>
              <a:t>to</a:t>
            </a:r>
            <a:r>
              <a:rPr lang="tr-TR" sz="1600" b="1" dirty="0"/>
              <a:t> </a:t>
            </a:r>
            <a:r>
              <a:rPr lang="tr-TR" sz="1600" b="1" dirty="0" smtClean="0"/>
              <a:t>MATLAB» </a:t>
            </a:r>
            <a:r>
              <a:rPr lang="tr-TR" sz="1600" b="1" dirty="0"/>
              <a:t>Cambridge </a:t>
            </a:r>
            <a:r>
              <a:rPr lang="tr-TR" sz="1600" b="1" dirty="0" err="1"/>
              <a:t>University</a:t>
            </a:r>
            <a:r>
              <a:rPr lang="tr-TR" sz="1600" b="1" dirty="0"/>
              <a:t> </a:t>
            </a:r>
            <a:r>
              <a:rPr lang="tr-TR" sz="1600" b="1" dirty="0" err="1"/>
              <a:t>Press</a:t>
            </a:r>
            <a:r>
              <a:rPr lang="tr-TR" sz="1600" b="1" dirty="0"/>
              <a:t>, </a:t>
            </a:r>
            <a:r>
              <a:rPr lang="tr-TR" sz="1600" b="1" dirty="0" smtClean="0"/>
              <a:t>1995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tr-TR" sz="1600" b="1" dirty="0" smtClean="0"/>
              <a:t>Martin H. </a:t>
            </a:r>
            <a:r>
              <a:rPr lang="tr-TR" sz="1600" b="1" dirty="0" err="1" smtClean="0"/>
              <a:t>Trauth</a:t>
            </a:r>
            <a:r>
              <a:rPr lang="tr-TR" sz="1600" b="1" dirty="0" smtClean="0"/>
              <a:t> «MATLAB</a:t>
            </a:r>
            <a:r>
              <a:rPr lang="tr-TR" dirty="0"/>
              <a:t> </a:t>
            </a:r>
            <a:r>
              <a:rPr lang="tr-TR" dirty="0" smtClean="0"/>
              <a:t>® </a:t>
            </a:r>
            <a:r>
              <a:rPr lang="tr-TR" sz="1600" b="1" dirty="0" smtClean="0"/>
              <a:t> </a:t>
            </a:r>
            <a:r>
              <a:rPr lang="tr-TR" sz="1600" b="1" dirty="0" err="1" smtClean="0"/>
              <a:t>Recipes</a:t>
            </a:r>
            <a:r>
              <a:rPr lang="tr-TR" sz="1600" b="1" dirty="0" smtClean="0"/>
              <a:t> </a:t>
            </a:r>
            <a:r>
              <a:rPr lang="tr-TR" sz="1600" b="1" dirty="0" err="1" smtClean="0"/>
              <a:t>for</a:t>
            </a:r>
            <a:r>
              <a:rPr lang="tr-TR" sz="1600" b="1" dirty="0" smtClean="0"/>
              <a:t> Earth </a:t>
            </a:r>
            <a:r>
              <a:rPr lang="tr-TR" sz="1600" b="1" dirty="0" err="1" smtClean="0"/>
              <a:t>Sciences</a:t>
            </a:r>
            <a:r>
              <a:rPr lang="tr-TR" sz="1600" b="1" dirty="0" smtClean="0"/>
              <a:t>» </a:t>
            </a:r>
            <a:r>
              <a:rPr lang="de-DE" sz="1600" b="1" dirty="0"/>
              <a:t>Springer-Verlag Berlin Heidelberg 2006, </a:t>
            </a:r>
            <a:endParaRPr lang="tr-TR" sz="1600" b="1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sz="1600" b="1" dirty="0" smtClean="0"/>
              <a:t>2007</a:t>
            </a:r>
            <a:r>
              <a:rPr lang="tr-TR" sz="1600" b="1" dirty="0" smtClean="0"/>
              <a:t>Doğan, U., (2009), Temel Bilgisayar Bilimleri Ders Notları, YTÜ, Lisans  Ders Notları, İstanbul</a:t>
            </a:r>
            <a:endParaRPr lang="tr-TR" sz="1600" b="1" dirty="0"/>
          </a:p>
        </p:txBody>
      </p:sp>
    </p:spTree>
    <p:extLst>
      <p:ext uri="{BB962C8B-B14F-4D97-AF65-F5344CB8AC3E}">
        <p14:creationId xmlns:p14="http://schemas.microsoft.com/office/powerpoint/2010/main" val="3666226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762" y="298033"/>
            <a:ext cx="11083502" cy="5919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7505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89" y="1149350"/>
            <a:ext cx="12033677" cy="4559300"/>
          </a:xfrm>
          <a:prstGeom prst="rect">
            <a:avLst/>
          </a:prstGeom>
        </p:spPr>
      </p:pic>
      <p:sp>
        <p:nvSpPr>
          <p:cNvPr id="5" name="Dikdörtgen 4"/>
          <p:cNvSpPr/>
          <p:nvPr/>
        </p:nvSpPr>
        <p:spPr>
          <a:xfrm>
            <a:off x="888274" y="153630"/>
            <a:ext cx="944009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Matlab</a:t>
            </a:r>
            <a:r>
              <a:rPr lang="tr-TR" sz="2000" dirty="0">
                <a:solidFill>
                  <a:srgbClr val="000000"/>
                </a:solidFill>
                <a:latin typeface="Comic Sans MS" panose="030F0702030302020204" pitchFamily="66" charset="0"/>
              </a:rPr>
              <a:t> dilinde bir matrisin oluşturulması üç farklı yoldan birisi ile yapılabilmektedir. Bunlar; 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386678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0" y="170208"/>
            <a:ext cx="56765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b="1" dirty="0">
                <a:solidFill>
                  <a:srgbClr val="000000"/>
                </a:solidFill>
                <a:latin typeface="Comic Sans MS" panose="030F0702030302020204" pitchFamily="66" charset="0"/>
              </a:rPr>
              <a:t>A- Köşeli Parantez Kullanarak Matris Oluşturma </a:t>
            </a:r>
            <a:endParaRPr lang="tr-TR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80327"/>
            <a:ext cx="5754195" cy="2517169"/>
          </a:xfrm>
          <a:prstGeom prst="rect">
            <a:avLst/>
          </a:prstGeom>
        </p:spPr>
      </p:pic>
      <p:sp>
        <p:nvSpPr>
          <p:cNvPr id="8" name="Dikdörtgen 7"/>
          <p:cNvSpPr/>
          <p:nvPr/>
        </p:nvSpPr>
        <p:spPr>
          <a:xfrm>
            <a:off x="179368" y="3602448"/>
            <a:ext cx="315250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&gt;&gt; x=[2 3 3; 1 3 3; 4 6 8 ]</a:t>
            </a:r>
          </a:p>
          <a:p>
            <a:endParaRPr lang="tr-TR" dirty="0"/>
          </a:p>
          <a:p>
            <a:r>
              <a:rPr lang="tr-TR" dirty="0"/>
              <a:t>x =</a:t>
            </a:r>
          </a:p>
          <a:p>
            <a:endParaRPr lang="tr-TR" dirty="0"/>
          </a:p>
          <a:p>
            <a:r>
              <a:rPr lang="tr-TR" dirty="0"/>
              <a:t>     2     3     3</a:t>
            </a:r>
          </a:p>
          <a:p>
            <a:r>
              <a:rPr lang="tr-TR" dirty="0"/>
              <a:t>     1     3     3</a:t>
            </a:r>
          </a:p>
          <a:p>
            <a:r>
              <a:rPr lang="tr-TR" dirty="0"/>
              <a:t>     4     6     8</a:t>
            </a:r>
          </a:p>
        </p:txBody>
      </p:sp>
      <p:sp>
        <p:nvSpPr>
          <p:cNvPr id="9" name="Dikdörtgen 8"/>
          <p:cNvSpPr/>
          <p:nvPr/>
        </p:nvSpPr>
        <p:spPr>
          <a:xfrm>
            <a:off x="139339" y="3535679"/>
            <a:ext cx="2595154" cy="2307772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Dikdörtgen 9"/>
          <p:cNvSpPr/>
          <p:nvPr/>
        </p:nvSpPr>
        <p:spPr>
          <a:xfrm>
            <a:off x="3747203" y="3494544"/>
            <a:ext cx="226422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dirty="0"/>
          </a:p>
          <a:p>
            <a:r>
              <a:rPr lang="tr-TR" dirty="0"/>
              <a:t>&gt;&gt; x=[2; 3; 3]</a:t>
            </a:r>
          </a:p>
          <a:p>
            <a:endParaRPr lang="tr-TR" dirty="0"/>
          </a:p>
          <a:p>
            <a:r>
              <a:rPr lang="tr-TR" dirty="0"/>
              <a:t>x =</a:t>
            </a:r>
          </a:p>
          <a:p>
            <a:endParaRPr lang="tr-TR" dirty="0"/>
          </a:p>
          <a:p>
            <a:r>
              <a:rPr lang="tr-TR" dirty="0"/>
              <a:t>     2</a:t>
            </a:r>
          </a:p>
          <a:p>
            <a:r>
              <a:rPr lang="tr-TR" dirty="0"/>
              <a:t>     3</a:t>
            </a:r>
          </a:p>
          <a:p>
            <a:r>
              <a:rPr lang="tr-TR" dirty="0"/>
              <a:t>     3</a:t>
            </a:r>
          </a:p>
        </p:txBody>
      </p:sp>
      <p:sp>
        <p:nvSpPr>
          <p:cNvPr id="11" name="Dikdörtgen 10"/>
          <p:cNvSpPr/>
          <p:nvPr/>
        </p:nvSpPr>
        <p:spPr>
          <a:xfrm>
            <a:off x="6452315" y="374799"/>
            <a:ext cx="262855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&gt;&gt; x=[2 3 3]</a:t>
            </a:r>
          </a:p>
          <a:p>
            <a:endParaRPr lang="tr-TR" dirty="0"/>
          </a:p>
          <a:p>
            <a:r>
              <a:rPr lang="tr-TR" dirty="0"/>
              <a:t>x =</a:t>
            </a:r>
          </a:p>
          <a:p>
            <a:endParaRPr lang="tr-TR" dirty="0"/>
          </a:p>
          <a:p>
            <a:r>
              <a:rPr lang="tr-TR" dirty="0"/>
              <a:t>     2     3     3</a:t>
            </a:r>
          </a:p>
        </p:txBody>
      </p:sp>
      <p:sp>
        <p:nvSpPr>
          <p:cNvPr id="12" name="Dikdörtgen 11"/>
          <p:cNvSpPr/>
          <p:nvPr/>
        </p:nvSpPr>
        <p:spPr>
          <a:xfrm>
            <a:off x="3593125" y="3600569"/>
            <a:ext cx="1942011" cy="2307772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Dikdörtgen 12"/>
          <p:cNvSpPr/>
          <p:nvPr/>
        </p:nvSpPr>
        <p:spPr>
          <a:xfrm>
            <a:off x="6374674" y="170208"/>
            <a:ext cx="1923160" cy="2307772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4" name="Dikdörtgen 13"/>
          <p:cNvSpPr/>
          <p:nvPr/>
        </p:nvSpPr>
        <p:spPr>
          <a:xfrm>
            <a:off x="6374674" y="3691821"/>
            <a:ext cx="1506583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&gt;&gt; size(x)</a:t>
            </a:r>
          </a:p>
          <a:p>
            <a:endParaRPr lang="tr-TR" dirty="0"/>
          </a:p>
          <a:p>
            <a:r>
              <a:rPr lang="tr-TR" dirty="0" err="1"/>
              <a:t>ans</a:t>
            </a:r>
            <a:r>
              <a:rPr lang="tr-TR" dirty="0"/>
              <a:t> =</a:t>
            </a:r>
          </a:p>
          <a:p>
            <a:endParaRPr lang="tr-TR" dirty="0"/>
          </a:p>
          <a:p>
            <a:r>
              <a:rPr lang="tr-TR" dirty="0"/>
              <a:t>     1     3</a:t>
            </a:r>
          </a:p>
        </p:txBody>
      </p:sp>
      <p:sp>
        <p:nvSpPr>
          <p:cNvPr id="15" name="Metin kutusu 14"/>
          <p:cNvSpPr txBox="1"/>
          <p:nvPr/>
        </p:nvSpPr>
        <p:spPr>
          <a:xfrm>
            <a:off x="139339" y="6348403"/>
            <a:ext cx="444137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tr-TR" dirty="0" smtClean="0"/>
              <a:t>1</a:t>
            </a:r>
            <a:endParaRPr lang="tr-TR" dirty="0"/>
          </a:p>
        </p:txBody>
      </p:sp>
      <p:sp>
        <p:nvSpPr>
          <p:cNvPr id="16" name="Metin kutusu 15"/>
          <p:cNvSpPr txBox="1"/>
          <p:nvPr/>
        </p:nvSpPr>
        <p:spPr>
          <a:xfrm>
            <a:off x="4119993" y="6078549"/>
            <a:ext cx="444137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tr-TR" dirty="0" smtClean="0"/>
              <a:t>2</a:t>
            </a:r>
            <a:endParaRPr lang="tr-TR" dirty="0"/>
          </a:p>
        </p:txBody>
      </p:sp>
      <p:sp>
        <p:nvSpPr>
          <p:cNvPr id="17" name="Metin kutusu 16"/>
          <p:cNvSpPr txBox="1"/>
          <p:nvPr/>
        </p:nvSpPr>
        <p:spPr>
          <a:xfrm>
            <a:off x="7114185" y="2658963"/>
            <a:ext cx="444137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tr-TR" dirty="0" smtClean="0"/>
              <a:t>3</a:t>
            </a:r>
            <a:endParaRPr lang="tr-TR" dirty="0"/>
          </a:p>
        </p:txBody>
      </p:sp>
      <p:sp>
        <p:nvSpPr>
          <p:cNvPr id="18" name="Metin kutusu 17"/>
          <p:cNvSpPr txBox="1"/>
          <p:nvPr/>
        </p:nvSpPr>
        <p:spPr>
          <a:xfrm>
            <a:off x="6831147" y="5908341"/>
            <a:ext cx="444137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tr-TR" dirty="0" smtClean="0"/>
              <a:t>4</a:t>
            </a:r>
            <a:endParaRPr lang="tr-TR" dirty="0"/>
          </a:p>
        </p:txBody>
      </p:sp>
      <p:sp>
        <p:nvSpPr>
          <p:cNvPr id="19" name="Dikdörtgen 18"/>
          <p:cNvSpPr/>
          <p:nvPr/>
        </p:nvSpPr>
        <p:spPr>
          <a:xfrm>
            <a:off x="6132513" y="3464225"/>
            <a:ext cx="1942011" cy="2307772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0" name="Dikdörtgen 19"/>
          <p:cNvSpPr/>
          <p:nvPr/>
        </p:nvSpPr>
        <p:spPr>
          <a:xfrm>
            <a:off x="9080869" y="170208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/>
              <a:t>&gt;&gt; x=[2</a:t>
            </a:r>
            <a:r>
              <a:rPr lang="tr-TR" dirty="0">
                <a:solidFill>
                  <a:srgbClr val="FF0000"/>
                </a:solidFill>
              </a:rPr>
              <a:t>,</a:t>
            </a:r>
            <a:r>
              <a:rPr lang="tr-TR" dirty="0"/>
              <a:t> 3</a:t>
            </a:r>
            <a:r>
              <a:rPr lang="tr-TR" dirty="0">
                <a:solidFill>
                  <a:srgbClr val="FF0000"/>
                </a:solidFill>
              </a:rPr>
              <a:t>,</a:t>
            </a:r>
            <a:r>
              <a:rPr lang="tr-TR" dirty="0"/>
              <a:t> 3]</a:t>
            </a:r>
          </a:p>
          <a:p>
            <a:endParaRPr lang="tr-TR" dirty="0"/>
          </a:p>
          <a:p>
            <a:r>
              <a:rPr lang="tr-TR" dirty="0"/>
              <a:t>x =</a:t>
            </a:r>
          </a:p>
          <a:p>
            <a:endParaRPr lang="tr-TR" dirty="0"/>
          </a:p>
          <a:p>
            <a:r>
              <a:rPr lang="tr-TR" dirty="0"/>
              <a:t>     2     3     3</a:t>
            </a:r>
          </a:p>
        </p:txBody>
      </p:sp>
      <p:sp>
        <p:nvSpPr>
          <p:cNvPr id="21" name="Dikdörtgen 20"/>
          <p:cNvSpPr/>
          <p:nvPr/>
        </p:nvSpPr>
        <p:spPr>
          <a:xfrm>
            <a:off x="8918313" y="170208"/>
            <a:ext cx="1923160" cy="2307772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9467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6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9" dur="2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4" dur="2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20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20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4155" y="24494"/>
            <a:ext cx="3097276" cy="201930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97807" y="572882"/>
            <a:ext cx="5354262" cy="1900352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7947" y="3742508"/>
            <a:ext cx="5658658" cy="2013857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33746" y="3726423"/>
            <a:ext cx="5827626" cy="2029942"/>
          </a:xfrm>
          <a:prstGeom prst="rect">
            <a:avLst/>
          </a:prstGeom>
        </p:spPr>
      </p:pic>
      <p:sp>
        <p:nvSpPr>
          <p:cNvPr id="9" name="Aşağı Ok 8"/>
          <p:cNvSpPr/>
          <p:nvPr/>
        </p:nvSpPr>
        <p:spPr>
          <a:xfrm>
            <a:off x="2191585" y="2148841"/>
            <a:ext cx="1117672" cy="128015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Aşağı Ok 9"/>
          <p:cNvSpPr/>
          <p:nvPr/>
        </p:nvSpPr>
        <p:spPr>
          <a:xfrm rot="18321449">
            <a:off x="4711983" y="1793629"/>
            <a:ext cx="1117672" cy="217454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rgbClr val="FF0000"/>
              </a:solidFill>
            </a:endParaRPr>
          </a:p>
        </p:txBody>
      </p:sp>
      <p:sp>
        <p:nvSpPr>
          <p:cNvPr id="12" name="Aşağı Ok 11"/>
          <p:cNvSpPr/>
          <p:nvPr/>
        </p:nvSpPr>
        <p:spPr>
          <a:xfrm rot="16200000">
            <a:off x="4933598" y="491638"/>
            <a:ext cx="1117672" cy="128015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Metin kutusu 12"/>
          <p:cNvSpPr txBox="1"/>
          <p:nvPr/>
        </p:nvSpPr>
        <p:spPr>
          <a:xfrm>
            <a:off x="2528352" y="2367499"/>
            <a:ext cx="444137" cy="3693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tr-TR" dirty="0" smtClean="0"/>
              <a:t>2</a:t>
            </a:r>
            <a:endParaRPr lang="tr-TR" dirty="0"/>
          </a:p>
        </p:txBody>
      </p:sp>
      <p:sp>
        <p:nvSpPr>
          <p:cNvPr id="14" name="Metin kutusu 13"/>
          <p:cNvSpPr txBox="1"/>
          <p:nvPr/>
        </p:nvSpPr>
        <p:spPr>
          <a:xfrm>
            <a:off x="5559904" y="3115585"/>
            <a:ext cx="444137" cy="3693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tr-TR" dirty="0" smtClean="0"/>
              <a:t>3</a:t>
            </a:r>
            <a:endParaRPr lang="tr-TR" dirty="0"/>
          </a:p>
        </p:txBody>
      </p:sp>
      <p:sp>
        <p:nvSpPr>
          <p:cNvPr id="15" name="Metin kutusu 14"/>
          <p:cNvSpPr txBox="1"/>
          <p:nvPr/>
        </p:nvSpPr>
        <p:spPr>
          <a:xfrm>
            <a:off x="5482468" y="945698"/>
            <a:ext cx="444137" cy="3693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tr-TR" dirty="0" smtClean="0"/>
              <a:t>1</a:t>
            </a:r>
            <a:endParaRPr lang="tr-TR" dirty="0"/>
          </a:p>
        </p:txBody>
      </p:sp>
      <p:sp>
        <p:nvSpPr>
          <p:cNvPr id="16" name="Metin kutusu 15"/>
          <p:cNvSpPr txBox="1"/>
          <p:nvPr/>
        </p:nvSpPr>
        <p:spPr>
          <a:xfrm>
            <a:off x="1191946" y="-33820"/>
            <a:ext cx="4234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 smtClean="0"/>
              <a:t>Matlab’ta</a:t>
            </a:r>
            <a:r>
              <a:rPr lang="tr-TR" dirty="0" smtClean="0"/>
              <a:t> matris 3 farklı formatta yazılabilir.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82319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81087" y="171525"/>
            <a:ext cx="163698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b="1" dirty="0">
                <a:latin typeface="Times New Roman" panose="02020603050405020304" pitchFamily="18" charset="0"/>
              </a:rPr>
              <a:t>Matrisler</a:t>
            </a:r>
            <a:endParaRPr lang="tr-TR" sz="2800" dirty="0"/>
          </a:p>
        </p:txBody>
      </p:sp>
      <p:sp>
        <p:nvSpPr>
          <p:cNvPr id="5" name="Dikdörtgen 4"/>
          <p:cNvSpPr/>
          <p:nvPr/>
        </p:nvSpPr>
        <p:spPr>
          <a:xfrm>
            <a:off x="230372" y="698374"/>
            <a:ext cx="111358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latin typeface="Times New Roman" panose="02020603050405020304" pitchFamily="18" charset="0"/>
              </a:rPr>
              <a:t>Matrisler A(m x n) </a:t>
            </a:r>
            <a:r>
              <a:rPr lang="tr-TR" dirty="0">
                <a:latin typeface="TimesNewRoman"/>
              </a:rPr>
              <a:t>s</a:t>
            </a:r>
            <a:r>
              <a:rPr lang="tr-TR" dirty="0">
                <a:latin typeface="Times New Roman" panose="02020603050405020304" pitchFamily="18" charset="0"/>
              </a:rPr>
              <a:t>eklinde gösterilir ve A(</a:t>
            </a:r>
            <a:r>
              <a:rPr lang="tr-TR" dirty="0" err="1">
                <a:latin typeface="Times New Roman" panose="02020603050405020304" pitchFamily="18" charset="0"/>
              </a:rPr>
              <a:t>m,n</a:t>
            </a:r>
            <a:r>
              <a:rPr lang="tr-TR" dirty="0">
                <a:latin typeface="Times New Roman" panose="02020603050405020304" pitchFamily="18" charset="0"/>
              </a:rPr>
              <a:t>) </a:t>
            </a:r>
            <a:r>
              <a:rPr lang="tr-TR" dirty="0" err="1">
                <a:latin typeface="Times New Roman" panose="02020603050405020304" pitchFamily="18" charset="0"/>
              </a:rPr>
              <a:t>Matlab</a:t>
            </a:r>
            <a:r>
              <a:rPr lang="tr-TR" dirty="0">
                <a:latin typeface="Times New Roman" panose="02020603050405020304" pitchFamily="18" charset="0"/>
              </a:rPr>
              <a:t> sunumudur. Burada m satır</a:t>
            </a:r>
          </a:p>
          <a:p>
            <a:r>
              <a:rPr lang="tr-TR" dirty="0">
                <a:latin typeface="Times New Roman" panose="02020603050405020304" pitchFamily="18" charset="0"/>
              </a:rPr>
              <a:t>sayısı, n sütun sayısını gösterir. </a:t>
            </a:r>
            <a:endParaRPr lang="tr-TR" dirty="0"/>
          </a:p>
        </p:txBody>
      </p:sp>
      <p:sp>
        <p:nvSpPr>
          <p:cNvPr id="6" name="Dikdörtgen 5"/>
          <p:cNvSpPr/>
          <p:nvPr/>
        </p:nvSpPr>
        <p:spPr>
          <a:xfrm>
            <a:off x="336698" y="1521584"/>
            <a:ext cx="279990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latin typeface="Courier"/>
              </a:rPr>
              <a:t>A=[1,2,3;-2,1,-9]</a:t>
            </a:r>
          </a:p>
          <a:p>
            <a:endParaRPr lang="tr-TR" dirty="0" smtClean="0">
              <a:latin typeface="Courier"/>
            </a:endParaRPr>
          </a:p>
          <a:p>
            <a:r>
              <a:rPr lang="tr-TR" dirty="0" smtClean="0">
                <a:latin typeface="Courier"/>
              </a:rPr>
              <a:t>[</a:t>
            </a:r>
            <a:r>
              <a:rPr lang="tr-TR" dirty="0" err="1">
                <a:latin typeface="Courier"/>
              </a:rPr>
              <a:t>m,n</a:t>
            </a:r>
            <a:r>
              <a:rPr lang="tr-TR" dirty="0">
                <a:latin typeface="Courier"/>
              </a:rPr>
              <a:t>]=size(A)</a:t>
            </a:r>
            <a:endParaRPr lang="tr-TR" dirty="0"/>
          </a:p>
        </p:txBody>
      </p:sp>
      <p:sp>
        <p:nvSpPr>
          <p:cNvPr id="7" name="Dikdörtgen 6"/>
          <p:cNvSpPr/>
          <p:nvPr/>
        </p:nvSpPr>
        <p:spPr>
          <a:xfrm>
            <a:off x="230372" y="2621793"/>
            <a:ext cx="1800446" cy="397031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tr-TR" dirty="0"/>
              <a:t>A =</a:t>
            </a:r>
          </a:p>
          <a:p>
            <a:endParaRPr lang="tr-TR" dirty="0"/>
          </a:p>
          <a:p>
            <a:r>
              <a:rPr lang="tr-TR" dirty="0"/>
              <a:t>     1     2     3</a:t>
            </a:r>
          </a:p>
          <a:p>
            <a:r>
              <a:rPr lang="tr-TR" dirty="0"/>
              <a:t>    -2     1    -9</a:t>
            </a:r>
          </a:p>
          <a:p>
            <a:endParaRPr lang="tr-TR" dirty="0"/>
          </a:p>
          <a:p>
            <a:endParaRPr lang="tr-TR" dirty="0"/>
          </a:p>
          <a:p>
            <a:r>
              <a:rPr lang="tr-TR" dirty="0"/>
              <a:t>m =</a:t>
            </a:r>
          </a:p>
          <a:p>
            <a:endParaRPr lang="tr-TR" dirty="0"/>
          </a:p>
          <a:p>
            <a:r>
              <a:rPr lang="tr-TR" dirty="0"/>
              <a:t>     2</a:t>
            </a:r>
          </a:p>
          <a:p>
            <a:endParaRPr lang="tr-TR" dirty="0"/>
          </a:p>
          <a:p>
            <a:endParaRPr lang="tr-TR" dirty="0"/>
          </a:p>
          <a:p>
            <a:r>
              <a:rPr lang="tr-TR" dirty="0"/>
              <a:t>n =</a:t>
            </a:r>
          </a:p>
          <a:p>
            <a:endParaRPr lang="tr-TR" dirty="0"/>
          </a:p>
          <a:p>
            <a:r>
              <a:rPr lang="tr-TR" dirty="0"/>
              <a:t>     3</a:t>
            </a:r>
          </a:p>
        </p:txBody>
      </p:sp>
      <p:sp>
        <p:nvSpPr>
          <p:cNvPr id="8" name="Dikdörtgen 7"/>
          <p:cNvSpPr/>
          <p:nvPr/>
        </p:nvSpPr>
        <p:spPr>
          <a:xfrm>
            <a:off x="230372" y="1435395"/>
            <a:ext cx="2916865" cy="110578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Dikdörtgen 9"/>
          <p:cNvSpPr/>
          <p:nvPr/>
        </p:nvSpPr>
        <p:spPr>
          <a:xfrm>
            <a:off x="4406286" y="1085361"/>
            <a:ext cx="4356713" cy="369331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tr-TR" dirty="0"/>
              <a:t>&gt;&gt; c=A(2:3)</a:t>
            </a:r>
          </a:p>
          <a:p>
            <a:endParaRPr lang="tr-TR" dirty="0"/>
          </a:p>
          <a:p>
            <a:r>
              <a:rPr lang="tr-TR" dirty="0"/>
              <a:t>c =</a:t>
            </a:r>
          </a:p>
          <a:p>
            <a:endParaRPr lang="tr-TR" dirty="0"/>
          </a:p>
          <a:p>
            <a:r>
              <a:rPr lang="tr-TR" dirty="0"/>
              <a:t>    -2     2</a:t>
            </a:r>
          </a:p>
          <a:p>
            <a:endParaRPr lang="tr-TR" dirty="0"/>
          </a:p>
          <a:p>
            <a:r>
              <a:rPr lang="tr-TR" dirty="0"/>
              <a:t>&gt;&gt; c=A(2:5)</a:t>
            </a:r>
          </a:p>
          <a:p>
            <a:endParaRPr lang="tr-TR" dirty="0"/>
          </a:p>
          <a:p>
            <a:r>
              <a:rPr lang="tr-TR" dirty="0"/>
              <a:t>c =</a:t>
            </a:r>
          </a:p>
          <a:p>
            <a:endParaRPr lang="tr-TR" dirty="0"/>
          </a:p>
          <a:p>
            <a:r>
              <a:rPr lang="tr-TR" dirty="0"/>
              <a:t>    -2     2     1     3</a:t>
            </a:r>
          </a:p>
          <a:p>
            <a:endParaRPr lang="tr-TR" dirty="0"/>
          </a:p>
          <a:p>
            <a:r>
              <a:rPr lang="tr-TR" dirty="0"/>
              <a:t>&gt;&gt; </a:t>
            </a:r>
          </a:p>
        </p:txBody>
      </p:sp>
      <p:sp>
        <p:nvSpPr>
          <p:cNvPr id="11" name="Dikdörtgen 10"/>
          <p:cNvSpPr/>
          <p:nvPr/>
        </p:nvSpPr>
        <p:spPr>
          <a:xfrm>
            <a:off x="6464595" y="981802"/>
            <a:ext cx="200773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dirty="0">
              <a:latin typeface="Times New Roman" panose="02020603050405020304" pitchFamily="18" charset="0"/>
            </a:endParaRPr>
          </a:p>
          <a:p>
            <a:r>
              <a:rPr lang="tr-TR" dirty="0" smtClean="0">
                <a:latin typeface="Times New Roman" panose="02020603050405020304" pitchFamily="18" charset="0"/>
              </a:rPr>
              <a:t>Gerek </a:t>
            </a:r>
            <a:r>
              <a:rPr lang="tr-TR" dirty="0">
                <a:latin typeface="Times New Roman" panose="02020603050405020304" pitchFamily="18" charset="0"/>
              </a:rPr>
              <a:t>vektörlerde gerekse</a:t>
            </a:r>
          </a:p>
          <a:p>
            <a:r>
              <a:rPr lang="tr-TR" dirty="0">
                <a:latin typeface="Times New Roman" panose="02020603050405020304" pitchFamily="18" charset="0"/>
              </a:rPr>
              <a:t>matrislerde vektörün ya da matrisin belirli kısımları alınabilir. </a:t>
            </a:r>
            <a:endParaRPr lang="tr-TR" dirty="0" smtClean="0">
              <a:latin typeface="Times New Roman" panose="02020603050405020304" pitchFamily="18" charset="0"/>
            </a:endParaRPr>
          </a:p>
          <a:p>
            <a:endParaRPr lang="tr-TR" dirty="0" smtClean="0">
              <a:latin typeface="Times New Roman" panose="02020603050405020304" pitchFamily="18" charset="0"/>
            </a:endParaRPr>
          </a:p>
          <a:p>
            <a:endParaRPr lang="tr-TR" dirty="0">
              <a:latin typeface="Times New Roman" panose="02020603050405020304" pitchFamily="18" charset="0"/>
            </a:endParaRPr>
          </a:p>
          <a:p>
            <a:endParaRPr lang="tr-TR" dirty="0" smtClean="0">
              <a:latin typeface="Times New Roman" panose="02020603050405020304" pitchFamily="18" charset="0"/>
            </a:endParaRPr>
          </a:p>
        </p:txBody>
      </p:sp>
      <p:sp>
        <p:nvSpPr>
          <p:cNvPr id="12" name="Dikdörtgen 11"/>
          <p:cNvSpPr/>
          <p:nvPr/>
        </p:nvSpPr>
        <p:spPr>
          <a:xfrm>
            <a:off x="9430168" y="1021539"/>
            <a:ext cx="2326759" cy="20313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tr-TR" dirty="0"/>
              <a:t>&gt;&gt; d=A'</a:t>
            </a:r>
          </a:p>
          <a:p>
            <a:endParaRPr lang="tr-TR" dirty="0"/>
          </a:p>
          <a:p>
            <a:r>
              <a:rPr lang="tr-TR" dirty="0"/>
              <a:t>d =</a:t>
            </a:r>
          </a:p>
          <a:p>
            <a:endParaRPr lang="tr-TR" dirty="0"/>
          </a:p>
          <a:p>
            <a:r>
              <a:rPr lang="tr-TR" dirty="0"/>
              <a:t>     1    -2</a:t>
            </a:r>
          </a:p>
          <a:p>
            <a:r>
              <a:rPr lang="tr-TR" dirty="0"/>
              <a:t>     2     1</a:t>
            </a:r>
          </a:p>
          <a:p>
            <a:r>
              <a:rPr lang="tr-TR" dirty="0"/>
              <a:t>     3    -9</a:t>
            </a:r>
          </a:p>
        </p:txBody>
      </p:sp>
      <p:sp>
        <p:nvSpPr>
          <p:cNvPr id="13" name="Dikdörtgen 12"/>
          <p:cNvSpPr/>
          <p:nvPr/>
        </p:nvSpPr>
        <p:spPr>
          <a:xfrm>
            <a:off x="2262922" y="2621793"/>
            <a:ext cx="208843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size komutu kullanarak matrisin boyutları bulunabilir. </a:t>
            </a:r>
          </a:p>
        </p:txBody>
      </p:sp>
      <p:sp>
        <p:nvSpPr>
          <p:cNvPr id="14" name="Dikdörtgen 13"/>
          <p:cNvSpPr/>
          <p:nvPr/>
        </p:nvSpPr>
        <p:spPr>
          <a:xfrm>
            <a:off x="9258343" y="3429000"/>
            <a:ext cx="3125929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latin typeface="Times New Roman" panose="02020603050405020304" pitchFamily="18" charset="0"/>
              </a:rPr>
              <a:t>Matrislerin </a:t>
            </a:r>
            <a:r>
              <a:rPr lang="tr-TR" dirty="0" err="1">
                <a:latin typeface="Times New Roman" panose="02020603050405020304" pitchFamily="18" charset="0"/>
              </a:rPr>
              <a:t>transpozu</a:t>
            </a:r>
            <a:r>
              <a:rPr lang="tr-TR" dirty="0">
                <a:latin typeface="Times New Roman" panose="02020603050405020304" pitchFamily="18" charset="0"/>
              </a:rPr>
              <a:t> vektörlerde oldu</a:t>
            </a:r>
            <a:r>
              <a:rPr lang="tr-TR" dirty="0">
                <a:latin typeface="TimesNewRoman"/>
              </a:rPr>
              <a:t>ğ</a:t>
            </a:r>
            <a:r>
              <a:rPr lang="tr-TR" dirty="0">
                <a:latin typeface="Times New Roman" panose="02020603050405020304" pitchFamily="18" charset="0"/>
              </a:rPr>
              <a:t>u gibi ‘ </a:t>
            </a:r>
            <a:r>
              <a:rPr lang="tr-TR" dirty="0" err="1">
                <a:latin typeface="Times New Roman" panose="02020603050405020304" pitchFamily="18" charset="0"/>
              </a:rPr>
              <a:t>i</a:t>
            </a:r>
            <a:r>
              <a:rPr lang="tr-TR" dirty="0" err="1">
                <a:latin typeface="TimesNewRoman"/>
              </a:rPr>
              <a:t>s</a:t>
            </a:r>
            <a:r>
              <a:rPr lang="tr-TR" dirty="0" err="1">
                <a:latin typeface="Times New Roman" panose="02020603050405020304" pitchFamily="18" charset="0"/>
              </a:rPr>
              <a:t>areti</a:t>
            </a:r>
            <a:r>
              <a:rPr lang="tr-TR" dirty="0">
                <a:latin typeface="Times New Roman" panose="02020603050405020304" pitchFamily="18" charset="0"/>
              </a:rPr>
              <a:t> ile alınır. A matrislerinin </a:t>
            </a:r>
            <a:r>
              <a:rPr lang="tr-TR" dirty="0" smtClean="0">
                <a:latin typeface="Times New Roman" panose="02020603050405020304" pitchFamily="18" charset="0"/>
              </a:rPr>
              <a:t>satırlarını sütun</a:t>
            </a:r>
            <a:r>
              <a:rPr lang="tr-TR" dirty="0">
                <a:latin typeface="Times New Roman" panose="02020603050405020304" pitchFamily="18" charset="0"/>
              </a:rPr>
              <a:t>, sütunları satır yapmak için A=A’ yeterlidir.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07067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0" y="98293"/>
            <a:ext cx="3693042" cy="3139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tr-TR" dirty="0" err="1">
                <a:solidFill>
                  <a:srgbClr val="000000"/>
                </a:solidFill>
                <a:latin typeface="Courier"/>
              </a:rPr>
              <a:t>close</a:t>
            </a:r>
            <a:r>
              <a:rPr lang="tr-TR" dirty="0">
                <a:solidFill>
                  <a:srgbClr val="000000"/>
                </a:solidFill>
                <a:latin typeface="Courier"/>
              </a:rPr>
              <a:t> </a:t>
            </a:r>
            <a:r>
              <a:rPr lang="tr-TR" dirty="0" err="1">
                <a:solidFill>
                  <a:srgbClr val="A120F1"/>
                </a:solidFill>
                <a:latin typeface="Courier"/>
              </a:rPr>
              <a:t>all</a:t>
            </a:r>
            <a:endParaRPr lang="tr-TR" dirty="0">
              <a:solidFill>
                <a:srgbClr val="A120F1"/>
              </a:solidFill>
              <a:latin typeface="Courier"/>
            </a:endParaRPr>
          </a:p>
          <a:p>
            <a:r>
              <a:rPr lang="tr-TR" dirty="0" err="1">
                <a:solidFill>
                  <a:srgbClr val="000000"/>
                </a:solidFill>
                <a:latin typeface="Courier"/>
              </a:rPr>
              <a:t>clear</a:t>
            </a:r>
            <a:r>
              <a:rPr lang="tr-TR" dirty="0">
                <a:solidFill>
                  <a:srgbClr val="000000"/>
                </a:solidFill>
                <a:latin typeface="Courier"/>
              </a:rPr>
              <a:t> </a:t>
            </a:r>
            <a:r>
              <a:rPr lang="tr-TR" dirty="0" err="1">
                <a:solidFill>
                  <a:srgbClr val="A120F1"/>
                </a:solidFill>
                <a:latin typeface="Courier"/>
              </a:rPr>
              <a:t>all</a:t>
            </a:r>
            <a:endParaRPr lang="tr-TR" dirty="0">
              <a:solidFill>
                <a:srgbClr val="A120F1"/>
              </a:solidFill>
              <a:latin typeface="Courier"/>
            </a:endParaRPr>
          </a:p>
          <a:p>
            <a:r>
              <a:rPr lang="tr-TR" dirty="0">
                <a:solidFill>
                  <a:srgbClr val="000000"/>
                </a:solidFill>
                <a:latin typeface="Courier"/>
              </a:rPr>
              <a:t>n=3;</a:t>
            </a:r>
          </a:p>
          <a:p>
            <a:r>
              <a:rPr lang="tr-TR" dirty="0">
                <a:solidFill>
                  <a:srgbClr val="000000"/>
                </a:solidFill>
                <a:latin typeface="Courier"/>
              </a:rPr>
              <a:t>m=4;</a:t>
            </a:r>
          </a:p>
          <a:p>
            <a:r>
              <a:rPr lang="tr-TR" dirty="0">
                <a:solidFill>
                  <a:srgbClr val="000000"/>
                </a:solidFill>
                <a:latin typeface="Courier"/>
              </a:rPr>
              <a:t>A=</a:t>
            </a:r>
            <a:r>
              <a:rPr lang="tr-TR" dirty="0" err="1">
                <a:solidFill>
                  <a:srgbClr val="000000"/>
                </a:solidFill>
                <a:latin typeface="Courier"/>
              </a:rPr>
              <a:t>ones</a:t>
            </a:r>
            <a:r>
              <a:rPr lang="tr-TR" dirty="0">
                <a:solidFill>
                  <a:srgbClr val="000000"/>
                </a:solidFill>
                <a:latin typeface="Courier"/>
              </a:rPr>
              <a:t>(</a:t>
            </a:r>
            <a:r>
              <a:rPr lang="tr-TR" dirty="0" err="1">
                <a:solidFill>
                  <a:srgbClr val="000000"/>
                </a:solidFill>
                <a:latin typeface="Courier"/>
              </a:rPr>
              <a:t>n,m</a:t>
            </a:r>
            <a:r>
              <a:rPr lang="tr-TR" dirty="0">
                <a:solidFill>
                  <a:srgbClr val="000000"/>
                </a:solidFill>
                <a:latin typeface="Courier"/>
              </a:rPr>
              <a:t>)</a:t>
            </a:r>
          </a:p>
          <a:p>
            <a:r>
              <a:rPr lang="tr-TR" dirty="0">
                <a:solidFill>
                  <a:srgbClr val="000000"/>
                </a:solidFill>
                <a:latin typeface="Courier"/>
              </a:rPr>
              <a:t>B=</a:t>
            </a:r>
            <a:r>
              <a:rPr lang="tr-TR" dirty="0" err="1">
                <a:solidFill>
                  <a:srgbClr val="000000"/>
                </a:solidFill>
                <a:latin typeface="Courier"/>
              </a:rPr>
              <a:t>zeros</a:t>
            </a:r>
            <a:r>
              <a:rPr lang="tr-TR" dirty="0">
                <a:solidFill>
                  <a:srgbClr val="000000"/>
                </a:solidFill>
                <a:latin typeface="Courier"/>
              </a:rPr>
              <a:t>(</a:t>
            </a:r>
            <a:r>
              <a:rPr lang="tr-TR" dirty="0" err="1">
                <a:solidFill>
                  <a:srgbClr val="000000"/>
                </a:solidFill>
                <a:latin typeface="Courier"/>
              </a:rPr>
              <a:t>m,n</a:t>
            </a:r>
            <a:r>
              <a:rPr lang="tr-TR" dirty="0">
                <a:solidFill>
                  <a:srgbClr val="000000"/>
                </a:solidFill>
                <a:latin typeface="Courier"/>
              </a:rPr>
              <a:t>)</a:t>
            </a:r>
          </a:p>
          <a:p>
            <a:r>
              <a:rPr lang="tr-TR" dirty="0">
                <a:solidFill>
                  <a:srgbClr val="000000"/>
                </a:solidFill>
                <a:latin typeface="Courier"/>
              </a:rPr>
              <a:t>C=</a:t>
            </a:r>
            <a:r>
              <a:rPr lang="tr-TR" dirty="0" err="1">
                <a:solidFill>
                  <a:srgbClr val="000000"/>
                </a:solidFill>
                <a:latin typeface="Courier"/>
              </a:rPr>
              <a:t>eye</a:t>
            </a:r>
            <a:r>
              <a:rPr lang="tr-TR" dirty="0">
                <a:solidFill>
                  <a:srgbClr val="000000"/>
                </a:solidFill>
                <a:latin typeface="Courier"/>
              </a:rPr>
              <a:t>(n)</a:t>
            </a:r>
          </a:p>
          <a:p>
            <a:r>
              <a:rPr lang="tr-TR" dirty="0">
                <a:solidFill>
                  <a:srgbClr val="000000"/>
                </a:solidFill>
                <a:latin typeface="Courier"/>
              </a:rPr>
              <a:t>D=[1 2 3;3 4 5; 6 7 8]</a:t>
            </a:r>
          </a:p>
          <a:p>
            <a:r>
              <a:rPr lang="tr-TR" dirty="0">
                <a:solidFill>
                  <a:srgbClr val="000000"/>
                </a:solidFill>
                <a:latin typeface="Courier"/>
              </a:rPr>
              <a:t>KK=</a:t>
            </a:r>
            <a:r>
              <a:rPr lang="tr-TR" dirty="0" err="1">
                <a:solidFill>
                  <a:srgbClr val="000000"/>
                </a:solidFill>
                <a:latin typeface="Courier"/>
              </a:rPr>
              <a:t>diag</a:t>
            </a:r>
            <a:r>
              <a:rPr lang="tr-TR" dirty="0">
                <a:solidFill>
                  <a:srgbClr val="000000"/>
                </a:solidFill>
                <a:latin typeface="Courier"/>
              </a:rPr>
              <a:t>(D)</a:t>
            </a:r>
          </a:p>
          <a:p>
            <a:r>
              <a:rPr lang="tr-TR" dirty="0">
                <a:solidFill>
                  <a:srgbClr val="000000"/>
                </a:solidFill>
                <a:latin typeface="Courier"/>
              </a:rPr>
              <a:t>v=[ 1 2 3 4]</a:t>
            </a:r>
          </a:p>
          <a:p>
            <a:r>
              <a:rPr lang="tr-TR" dirty="0">
                <a:solidFill>
                  <a:srgbClr val="000000"/>
                </a:solidFill>
                <a:latin typeface="Courier"/>
              </a:rPr>
              <a:t>H=</a:t>
            </a:r>
            <a:r>
              <a:rPr lang="tr-TR" dirty="0" err="1">
                <a:solidFill>
                  <a:srgbClr val="000000"/>
                </a:solidFill>
                <a:latin typeface="Courier"/>
              </a:rPr>
              <a:t>diag</a:t>
            </a:r>
            <a:r>
              <a:rPr lang="tr-TR" dirty="0">
                <a:solidFill>
                  <a:srgbClr val="000000"/>
                </a:solidFill>
                <a:latin typeface="Courier"/>
              </a:rPr>
              <a:t>(v)</a:t>
            </a:r>
            <a:endParaRPr lang="tr-TR" dirty="0"/>
          </a:p>
        </p:txBody>
      </p:sp>
      <p:sp>
        <p:nvSpPr>
          <p:cNvPr id="5" name="Dikdörtgen 4"/>
          <p:cNvSpPr/>
          <p:nvPr/>
        </p:nvSpPr>
        <p:spPr>
          <a:xfrm>
            <a:off x="4416056" y="289679"/>
            <a:ext cx="167994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mtClean="0">
                <a:latin typeface="Times New Roman" panose="02020603050405020304" pitchFamily="18" charset="0"/>
              </a:rPr>
              <a:t>&gt;&gt;</a:t>
            </a:r>
          </a:p>
          <a:p>
            <a:r>
              <a:rPr lang="tr-TR" smtClean="0">
                <a:latin typeface="Times New Roman" panose="02020603050405020304" pitchFamily="18" charset="0"/>
              </a:rPr>
              <a:t>A =</a:t>
            </a:r>
          </a:p>
          <a:p>
            <a:r>
              <a:rPr lang="tr-TR" smtClean="0">
                <a:latin typeface="Times New Roman" panose="02020603050405020304" pitchFamily="18" charset="0"/>
              </a:rPr>
              <a:t>1 1 1 1</a:t>
            </a:r>
          </a:p>
          <a:p>
            <a:r>
              <a:rPr lang="tr-TR" smtClean="0">
                <a:latin typeface="Times New Roman" panose="02020603050405020304" pitchFamily="18" charset="0"/>
              </a:rPr>
              <a:t>1 1 1 1</a:t>
            </a:r>
          </a:p>
          <a:p>
            <a:r>
              <a:rPr lang="tr-TR" smtClean="0">
                <a:latin typeface="Times New Roman" panose="02020603050405020304" pitchFamily="18" charset="0"/>
              </a:rPr>
              <a:t>1 1 1 1</a:t>
            </a:r>
          </a:p>
          <a:p>
            <a:r>
              <a:rPr lang="tr-TR" smtClean="0">
                <a:latin typeface="Times New Roman" panose="02020603050405020304" pitchFamily="18" charset="0"/>
              </a:rPr>
              <a:t> </a:t>
            </a:r>
          </a:p>
          <a:p>
            <a:r>
              <a:rPr lang="tr-TR" smtClean="0">
                <a:latin typeface="Times New Roman" panose="02020603050405020304" pitchFamily="18" charset="0"/>
              </a:rPr>
              <a:t>B =</a:t>
            </a:r>
          </a:p>
          <a:p>
            <a:r>
              <a:rPr lang="tr-TR" smtClean="0">
                <a:latin typeface="Times New Roman" panose="02020603050405020304" pitchFamily="18" charset="0"/>
              </a:rPr>
              <a:t>0 0 0</a:t>
            </a:r>
          </a:p>
          <a:p>
            <a:r>
              <a:rPr lang="tr-TR" smtClean="0">
                <a:latin typeface="Times New Roman" panose="02020603050405020304" pitchFamily="18" charset="0"/>
              </a:rPr>
              <a:t>0 0 0</a:t>
            </a:r>
          </a:p>
          <a:p>
            <a:r>
              <a:rPr lang="tr-TR" smtClean="0">
                <a:latin typeface="Times New Roman" panose="02020603050405020304" pitchFamily="18" charset="0"/>
              </a:rPr>
              <a:t>0 0 0</a:t>
            </a:r>
          </a:p>
          <a:p>
            <a:r>
              <a:rPr lang="tr-TR" smtClean="0">
                <a:latin typeface="Times New Roman" panose="02020603050405020304" pitchFamily="18" charset="0"/>
              </a:rPr>
              <a:t>0 0 0</a:t>
            </a:r>
          </a:p>
          <a:p>
            <a:endParaRPr lang="tr-TR" smtClean="0">
              <a:latin typeface="Times New Roman" panose="02020603050405020304" pitchFamily="18" charset="0"/>
            </a:endParaRPr>
          </a:p>
          <a:p>
            <a:r>
              <a:rPr lang="tr-TR" smtClean="0">
                <a:latin typeface="Times New Roman" panose="02020603050405020304" pitchFamily="18" charset="0"/>
              </a:rPr>
              <a:t>C =</a:t>
            </a:r>
          </a:p>
          <a:p>
            <a:r>
              <a:rPr lang="tr-TR" smtClean="0">
                <a:latin typeface="Times New Roman" panose="02020603050405020304" pitchFamily="18" charset="0"/>
              </a:rPr>
              <a:t>1 0 0</a:t>
            </a:r>
          </a:p>
          <a:p>
            <a:r>
              <a:rPr lang="tr-TR" smtClean="0">
                <a:latin typeface="Times New Roman" panose="02020603050405020304" pitchFamily="18" charset="0"/>
              </a:rPr>
              <a:t>0 1 0</a:t>
            </a:r>
          </a:p>
          <a:p>
            <a:r>
              <a:rPr lang="tr-TR" smtClean="0">
                <a:latin typeface="Times New Roman" panose="02020603050405020304" pitchFamily="18" charset="0"/>
              </a:rPr>
              <a:t>0 0 1</a:t>
            </a:r>
            <a:endParaRPr lang="tr-TR" dirty="0"/>
          </a:p>
        </p:txBody>
      </p:sp>
      <p:sp>
        <p:nvSpPr>
          <p:cNvPr id="6" name="Dikdörtgen 5"/>
          <p:cNvSpPr/>
          <p:nvPr/>
        </p:nvSpPr>
        <p:spPr>
          <a:xfrm>
            <a:off x="5256028" y="3956715"/>
            <a:ext cx="59363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>
                <a:latin typeface="Times New Roman" panose="02020603050405020304" pitchFamily="18" charset="0"/>
              </a:rPr>
              <a:t>Birim matris </a:t>
            </a:r>
            <a:r>
              <a:rPr lang="tr-TR" dirty="0" err="1">
                <a:latin typeface="Times New Roman" panose="02020603050405020304" pitchFamily="18" charset="0"/>
              </a:rPr>
              <a:t>olu</a:t>
            </a:r>
            <a:r>
              <a:rPr lang="tr-TR" dirty="0" err="1">
                <a:latin typeface="TimesNewRoman"/>
              </a:rPr>
              <a:t>s</a:t>
            </a:r>
            <a:r>
              <a:rPr lang="tr-TR" dirty="0" err="1">
                <a:latin typeface="Times New Roman" panose="02020603050405020304" pitchFamily="18" charset="0"/>
              </a:rPr>
              <a:t>turmak</a:t>
            </a:r>
            <a:r>
              <a:rPr lang="tr-TR" dirty="0">
                <a:latin typeface="Times New Roman" panose="02020603050405020304" pitchFamily="18" charset="0"/>
              </a:rPr>
              <a:t> için </a:t>
            </a:r>
            <a:r>
              <a:rPr lang="tr-TR" dirty="0" err="1">
                <a:latin typeface="Times New Roman" panose="02020603050405020304" pitchFamily="18" charset="0"/>
              </a:rPr>
              <a:t>eye</a:t>
            </a:r>
            <a:r>
              <a:rPr lang="tr-TR" dirty="0">
                <a:latin typeface="Times New Roman" panose="02020603050405020304" pitchFamily="18" charset="0"/>
              </a:rPr>
              <a:t>(m) komutundan yararlanılır.</a:t>
            </a:r>
            <a:endParaRPr lang="tr-TR" dirty="0"/>
          </a:p>
        </p:txBody>
      </p:sp>
      <p:sp>
        <p:nvSpPr>
          <p:cNvPr id="7" name="Dikdörtgen 6"/>
          <p:cNvSpPr/>
          <p:nvPr/>
        </p:nvSpPr>
        <p:spPr>
          <a:xfrm>
            <a:off x="5336532" y="2551836"/>
            <a:ext cx="37305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mtClean="0">
                <a:latin typeface="Times New Roman" panose="02020603050405020304" pitchFamily="18" charset="0"/>
              </a:rPr>
              <a:t>Sıfır matrisi zeros(m,n) ile olu</a:t>
            </a:r>
            <a:r>
              <a:rPr lang="pt-BR" smtClean="0">
                <a:latin typeface="TimesNewRoman"/>
              </a:rPr>
              <a:t>s</a:t>
            </a:r>
            <a:r>
              <a:rPr lang="pt-BR" smtClean="0">
                <a:latin typeface="Times New Roman" panose="02020603050405020304" pitchFamily="18" charset="0"/>
              </a:rPr>
              <a:t>turulur</a:t>
            </a:r>
            <a:endParaRPr lang="tr-TR" dirty="0"/>
          </a:p>
        </p:txBody>
      </p:sp>
      <p:sp>
        <p:nvSpPr>
          <p:cNvPr id="8" name="Dikdörtgen 7"/>
          <p:cNvSpPr/>
          <p:nvPr/>
        </p:nvSpPr>
        <p:spPr>
          <a:xfrm>
            <a:off x="5596167" y="774426"/>
            <a:ext cx="364352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>
                <a:latin typeface="Times New Roman" panose="02020603050405020304" pitchFamily="18" charset="0"/>
              </a:rPr>
              <a:t>ones</a:t>
            </a:r>
            <a:r>
              <a:rPr lang="tr-TR" dirty="0">
                <a:latin typeface="Times New Roman" panose="02020603050405020304" pitchFamily="18" charset="0"/>
              </a:rPr>
              <a:t>(</a:t>
            </a:r>
            <a:r>
              <a:rPr lang="tr-TR" dirty="0" err="1">
                <a:latin typeface="Times New Roman" panose="02020603050405020304" pitchFamily="18" charset="0"/>
              </a:rPr>
              <a:t>m,n</a:t>
            </a:r>
            <a:r>
              <a:rPr lang="tr-TR" dirty="0">
                <a:latin typeface="Times New Roman" panose="02020603050405020304" pitchFamily="18" charset="0"/>
              </a:rPr>
              <a:t>) komutu ile </a:t>
            </a:r>
            <a:r>
              <a:rPr lang="tr-TR" dirty="0" err="1">
                <a:latin typeface="Times New Roman" panose="02020603050405020304" pitchFamily="18" charset="0"/>
              </a:rPr>
              <a:t>olu</a:t>
            </a:r>
            <a:r>
              <a:rPr lang="tr-TR" dirty="0" err="1">
                <a:latin typeface="TimesNewRoman"/>
              </a:rPr>
              <a:t>s</a:t>
            </a:r>
            <a:r>
              <a:rPr lang="tr-TR" dirty="0" err="1">
                <a:latin typeface="Times New Roman" panose="02020603050405020304" pitchFamily="18" charset="0"/>
              </a:rPr>
              <a:t>turulur</a:t>
            </a:r>
            <a:r>
              <a:rPr lang="tr-TR" dirty="0">
                <a:latin typeface="Times New Roman" panose="02020603050405020304" pitchFamily="18" charset="0"/>
              </a:rPr>
              <a:t> ve</a:t>
            </a:r>
          </a:p>
          <a:p>
            <a:r>
              <a:rPr lang="tr-TR" dirty="0">
                <a:latin typeface="Times New Roman" panose="02020603050405020304" pitchFamily="18" charset="0"/>
              </a:rPr>
              <a:t>bütün elemanları birdir</a:t>
            </a:r>
            <a:endParaRPr lang="tr-TR" dirty="0"/>
          </a:p>
        </p:txBody>
      </p:sp>
      <p:sp>
        <p:nvSpPr>
          <p:cNvPr id="9" name="Dikdörtgen 8"/>
          <p:cNvSpPr/>
          <p:nvPr/>
        </p:nvSpPr>
        <p:spPr>
          <a:xfrm>
            <a:off x="226569" y="3714445"/>
            <a:ext cx="83997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latin typeface="Times New Roman" panose="02020603050405020304" pitchFamily="18" charset="0"/>
              </a:rPr>
              <a:t>KK =</a:t>
            </a:r>
          </a:p>
          <a:p>
            <a:r>
              <a:rPr lang="tr-TR" dirty="0">
                <a:latin typeface="Times New Roman" panose="02020603050405020304" pitchFamily="18" charset="0"/>
              </a:rPr>
              <a:t>1</a:t>
            </a:r>
          </a:p>
          <a:p>
            <a:r>
              <a:rPr lang="tr-TR" dirty="0">
                <a:latin typeface="Times New Roman" panose="02020603050405020304" pitchFamily="18" charset="0"/>
              </a:rPr>
              <a:t>4</a:t>
            </a:r>
          </a:p>
          <a:p>
            <a:r>
              <a:rPr lang="tr-TR" dirty="0">
                <a:latin typeface="Times New Roman" panose="02020603050405020304" pitchFamily="18" charset="0"/>
              </a:rPr>
              <a:t>8</a:t>
            </a:r>
            <a:endParaRPr lang="tr-TR" dirty="0"/>
          </a:p>
        </p:txBody>
      </p:sp>
      <p:sp>
        <p:nvSpPr>
          <p:cNvPr id="10" name="Dikdörtgen 9"/>
          <p:cNvSpPr/>
          <p:nvPr/>
        </p:nvSpPr>
        <p:spPr>
          <a:xfrm>
            <a:off x="1543286" y="3818215"/>
            <a:ext cx="100832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latin typeface="Times New Roman" panose="02020603050405020304" pitchFamily="18" charset="0"/>
              </a:rPr>
              <a:t>v =</a:t>
            </a:r>
          </a:p>
          <a:p>
            <a:r>
              <a:rPr lang="tr-TR" dirty="0">
                <a:latin typeface="Times New Roman" panose="02020603050405020304" pitchFamily="18" charset="0"/>
              </a:rPr>
              <a:t>1 2 3 4</a:t>
            </a:r>
            <a:endParaRPr lang="tr-TR" dirty="0"/>
          </a:p>
        </p:txBody>
      </p:sp>
      <p:sp>
        <p:nvSpPr>
          <p:cNvPr id="11" name="Dikdörtgen 10"/>
          <p:cNvSpPr/>
          <p:nvPr/>
        </p:nvSpPr>
        <p:spPr>
          <a:xfrm>
            <a:off x="2714743" y="3616243"/>
            <a:ext cx="1119963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latin typeface="Times New Roman" panose="02020603050405020304" pitchFamily="18" charset="0"/>
              </a:rPr>
              <a:t>H =</a:t>
            </a:r>
          </a:p>
          <a:p>
            <a:r>
              <a:rPr lang="tr-TR" dirty="0">
                <a:latin typeface="Times New Roman" panose="02020603050405020304" pitchFamily="18" charset="0"/>
              </a:rPr>
              <a:t>1 0 0 0</a:t>
            </a:r>
          </a:p>
          <a:p>
            <a:r>
              <a:rPr lang="tr-TR" dirty="0">
                <a:latin typeface="Times New Roman" panose="02020603050405020304" pitchFamily="18" charset="0"/>
              </a:rPr>
              <a:t>0 2 0 0</a:t>
            </a:r>
          </a:p>
          <a:p>
            <a:r>
              <a:rPr lang="tr-TR" dirty="0">
                <a:latin typeface="Times New Roman" panose="02020603050405020304" pitchFamily="18" charset="0"/>
              </a:rPr>
              <a:t>0 0 3 0</a:t>
            </a:r>
          </a:p>
          <a:p>
            <a:r>
              <a:rPr lang="tr-TR" dirty="0">
                <a:latin typeface="Times New Roman" panose="02020603050405020304" pitchFamily="18" charset="0"/>
              </a:rPr>
              <a:t>0 0 0 4</a:t>
            </a:r>
            <a:endParaRPr lang="tr-TR" dirty="0"/>
          </a:p>
        </p:txBody>
      </p:sp>
      <p:sp>
        <p:nvSpPr>
          <p:cNvPr id="12" name="Dikdörtgen 11"/>
          <p:cNvSpPr/>
          <p:nvPr/>
        </p:nvSpPr>
        <p:spPr>
          <a:xfrm>
            <a:off x="171893" y="5232070"/>
            <a:ext cx="365051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>
                <a:latin typeface="Times New Roman" panose="02020603050405020304" pitchFamily="18" charset="0"/>
              </a:rPr>
              <a:t>Kö</a:t>
            </a:r>
            <a:r>
              <a:rPr lang="tr-TR" dirty="0" err="1">
                <a:latin typeface="TimesNewRoman"/>
              </a:rPr>
              <a:t>s</a:t>
            </a:r>
            <a:r>
              <a:rPr lang="tr-TR" dirty="0" err="1">
                <a:latin typeface="Times New Roman" panose="02020603050405020304" pitchFamily="18" charset="0"/>
              </a:rPr>
              <a:t>egen</a:t>
            </a:r>
            <a:r>
              <a:rPr lang="tr-TR" dirty="0">
                <a:latin typeface="Times New Roman" panose="02020603050405020304" pitchFamily="18" charset="0"/>
              </a:rPr>
              <a:t> matris </a:t>
            </a:r>
            <a:r>
              <a:rPr lang="tr-TR" dirty="0" err="1">
                <a:latin typeface="Times New Roman" panose="02020603050405020304" pitchFamily="18" charset="0"/>
              </a:rPr>
              <a:t>olu</a:t>
            </a:r>
            <a:r>
              <a:rPr lang="tr-TR" dirty="0" err="1">
                <a:latin typeface="TimesNewRoman"/>
              </a:rPr>
              <a:t>s</a:t>
            </a:r>
            <a:r>
              <a:rPr lang="tr-TR" dirty="0" err="1">
                <a:latin typeface="Times New Roman" panose="02020603050405020304" pitchFamily="18" charset="0"/>
              </a:rPr>
              <a:t>turmak</a:t>
            </a:r>
            <a:endParaRPr lang="tr-TR" dirty="0">
              <a:latin typeface="Times New Roman" panose="02020603050405020304" pitchFamily="18" charset="0"/>
            </a:endParaRPr>
          </a:p>
          <a:p>
            <a:r>
              <a:rPr lang="tr-TR" dirty="0">
                <a:latin typeface="Times New Roman" panose="02020603050405020304" pitchFamily="18" charset="0"/>
              </a:rPr>
              <a:t>veya herhangi bir matrisin </a:t>
            </a:r>
            <a:r>
              <a:rPr lang="tr-TR" dirty="0" err="1">
                <a:latin typeface="Times New Roman" panose="02020603050405020304" pitchFamily="18" charset="0"/>
              </a:rPr>
              <a:t>kö</a:t>
            </a:r>
            <a:r>
              <a:rPr lang="tr-TR" dirty="0" err="1">
                <a:latin typeface="TimesNewRoman"/>
              </a:rPr>
              <a:t>s</a:t>
            </a:r>
            <a:r>
              <a:rPr lang="tr-TR" dirty="0" err="1">
                <a:latin typeface="Times New Roman" panose="02020603050405020304" pitchFamily="18" charset="0"/>
              </a:rPr>
              <a:t>egenini</a:t>
            </a:r>
            <a:r>
              <a:rPr lang="tr-TR" dirty="0">
                <a:latin typeface="Times New Roman" panose="02020603050405020304" pitchFamily="18" charset="0"/>
              </a:rPr>
              <a:t> almak için </a:t>
            </a:r>
            <a:r>
              <a:rPr lang="tr-TR" dirty="0" err="1">
                <a:latin typeface="Times New Roman" panose="02020603050405020304" pitchFamily="18" charset="0"/>
              </a:rPr>
              <a:t>diag</a:t>
            </a:r>
            <a:r>
              <a:rPr lang="tr-TR" dirty="0">
                <a:latin typeface="Times New Roman" panose="02020603050405020304" pitchFamily="18" charset="0"/>
              </a:rPr>
              <a:t>(A) komutu kullanılır.</a:t>
            </a:r>
            <a:endParaRPr lang="tr-TR" dirty="0"/>
          </a:p>
        </p:txBody>
      </p:sp>
      <p:sp>
        <p:nvSpPr>
          <p:cNvPr id="14" name="Dikdörtgen 13"/>
          <p:cNvSpPr/>
          <p:nvPr/>
        </p:nvSpPr>
        <p:spPr>
          <a:xfrm>
            <a:off x="0" y="3587383"/>
            <a:ext cx="3997842" cy="1644687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9044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485552" y="223860"/>
            <a:ext cx="1124215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latin typeface="Times New Roman" panose="02020603050405020304" pitchFamily="18" charset="0"/>
              </a:rPr>
              <a:t>Matrislerle çarpım yapabilmek için boyutlara dikkat etmek gerekir. A(m x n) B(n x k</a:t>
            </a:r>
            <a:r>
              <a:rPr lang="tr-TR" dirty="0" smtClean="0">
                <a:latin typeface="Times New Roman" panose="02020603050405020304" pitchFamily="18" charset="0"/>
              </a:rPr>
              <a:t>) matrisleri </a:t>
            </a:r>
            <a:r>
              <a:rPr lang="tr-TR" dirty="0">
                <a:latin typeface="Times New Roman" panose="02020603050405020304" pitchFamily="18" charset="0"/>
              </a:rPr>
              <a:t>çarpılırsa C(m x k) boyutunda bir matris elde edilir. Bu C=A*B ile yapılabilir.</a:t>
            </a:r>
            <a:endParaRPr lang="tr-TR" dirty="0"/>
          </a:p>
        </p:txBody>
      </p:sp>
      <p:sp>
        <p:nvSpPr>
          <p:cNvPr id="5" name="Dikdörtgen 4"/>
          <p:cNvSpPr/>
          <p:nvPr/>
        </p:nvSpPr>
        <p:spPr>
          <a:xfrm>
            <a:off x="347330" y="1084820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err="1">
                <a:solidFill>
                  <a:srgbClr val="000000"/>
                </a:solidFill>
                <a:latin typeface="Courier"/>
              </a:rPr>
              <a:t>close</a:t>
            </a:r>
            <a:r>
              <a:rPr lang="tr-TR" dirty="0">
                <a:solidFill>
                  <a:srgbClr val="000000"/>
                </a:solidFill>
                <a:latin typeface="Courier"/>
              </a:rPr>
              <a:t> </a:t>
            </a:r>
            <a:r>
              <a:rPr lang="tr-TR" dirty="0" err="1">
                <a:solidFill>
                  <a:srgbClr val="A120F1"/>
                </a:solidFill>
                <a:latin typeface="Courier"/>
              </a:rPr>
              <a:t>all</a:t>
            </a:r>
            <a:endParaRPr lang="tr-TR" dirty="0">
              <a:solidFill>
                <a:srgbClr val="A120F1"/>
              </a:solidFill>
              <a:latin typeface="Courier"/>
            </a:endParaRPr>
          </a:p>
          <a:p>
            <a:r>
              <a:rPr lang="tr-TR" dirty="0" err="1">
                <a:solidFill>
                  <a:srgbClr val="000000"/>
                </a:solidFill>
                <a:latin typeface="Courier"/>
              </a:rPr>
              <a:t>clear</a:t>
            </a:r>
            <a:r>
              <a:rPr lang="tr-TR" dirty="0">
                <a:solidFill>
                  <a:srgbClr val="000000"/>
                </a:solidFill>
                <a:latin typeface="Courier"/>
              </a:rPr>
              <a:t> </a:t>
            </a:r>
            <a:r>
              <a:rPr lang="tr-TR" dirty="0" err="1">
                <a:solidFill>
                  <a:srgbClr val="A120F1"/>
                </a:solidFill>
                <a:latin typeface="Courier"/>
              </a:rPr>
              <a:t>all</a:t>
            </a:r>
            <a:endParaRPr lang="tr-TR" dirty="0">
              <a:solidFill>
                <a:srgbClr val="A120F1"/>
              </a:solidFill>
              <a:latin typeface="Courier"/>
            </a:endParaRPr>
          </a:p>
          <a:p>
            <a:r>
              <a:rPr lang="pt-BR" dirty="0">
                <a:solidFill>
                  <a:srgbClr val="000000"/>
                </a:solidFill>
                <a:latin typeface="Courier"/>
              </a:rPr>
              <a:t>A=[1 2 ; 3 4 ; 1 5]</a:t>
            </a:r>
          </a:p>
          <a:p>
            <a:r>
              <a:rPr lang="pl-PL" dirty="0">
                <a:solidFill>
                  <a:srgbClr val="000000"/>
                </a:solidFill>
                <a:latin typeface="Courier"/>
              </a:rPr>
              <a:t>B=[1 4 5 6; 1 9 1 4]</a:t>
            </a:r>
          </a:p>
          <a:p>
            <a:r>
              <a:rPr lang="tr-TR" dirty="0">
                <a:solidFill>
                  <a:srgbClr val="000000"/>
                </a:solidFill>
                <a:latin typeface="Courier"/>
              </a:rPr>
              <a:t>C=A*B</a:t>
            </a:r>
            <a:endParaRPr lang="tr-TR" dirty="0"/>
          </a:p>
        </p:txBody>
      </p:sp>
      <p:sp>
        <p:nvSpPr>
          <p:cNvPr id="6" name="Dikdörtgen 5"/>
          <p:cNvSpPr/>
          <p:nvPr/>
        </p:nvSpPr>
        <p:spPr>
          <a:xfrm>
            <a:off x="5179827" y="1084820"/>
            <a:ext cx="210879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latin typeface="Times New Roman" panose="02020603050405020304" pitchFamily="18" charset="0"/>
              </a:rPr>
              <a:t>A =</a:t>
            </a:r>
          </a:p>
          <a:p>
            <a:r>
              <a:rPr lang="tr-TR" dirty="0">
                <a:latin typeface="Times New Roman" panose="02020603050405020304" pitchFamily="18" charset="0"/>
              </a:rPr>
              <a:t>1 2</a:t>
            </a:r>
          </a:p>
          <a:p>
            <a:r>
              <a:rPr lang="tr-TR" dirty="0">
                <a:latin typeface="Times New Roman" panose="02020603050405020304" pitchFamily="18" charset="0"/>
              </a:rPr>
              <a:t>3 4</a:t>
            </a:r>
          </a:p>
          <a:p>
            <a:r>
              <a:rPr lang="tr-TR" dirty="0">
                <a:latin typeface="Times New Roman" panose="02020603050405020304" pitchFamily="18" charset="0"/>
              </a:rPr>
              <a:t>1 5</a:t>
            </a:r>
          </a:p>
          <a:p>
            <a:endParaRPr lang="tr-TR" dirty="0" smtClean="0">
              <a:latin typeface="Times New Roman" panose="02020603050405020304" pitchFamily="18" charset="0"/>
            </a:endParaRPr>
          </a:p>
          <a:p>
            <a:r>
              <a:rPr lang="tr-TR" dirty="0" smtClean="0">
                <a:latin typeface="Times New Roman" panose="02020603050405020304" pitchFamily="18" charset="0"/>
              </a:rPr>
              <a:t>B </a:t>
            </a:r>
            <a:r>
              <a:rPr lang="tr-TR" dirty="0">
                <a:latin typeface="Times New Roman" panose="02020603050405020304" pitchFamily="18" charset="0"/>
              </a:rPr>
              <a:t>=</a:t>
            </a:r>
          </a:p>
          <a:p>
            <a:r>
              <a:rPr lang="tr-TR" dirty="0">
                <a:latin typeface="Times New Roman" panose="02020603050405020304" pitchFamily="18" charset="0"/>
              </a:rPr>
              <a:t>1 4 5 6</a:t>
            </a:r>
          </a:p>
          <a:p>
            <a:r>
              <a:rPr lang="tr-TR" dirty="0">
                <a:latin typeface="Times New Roman" panose="02020603050405020304" pitchFamily="18" charset="0"/>
              </a:rPr>
              <a:t>1 9 1 4</a:t>
            </a:r>
            <a:endParaRPr lang="tr-TR" dirty="0"/>
          </a:p>
        </p:txBody>
      </p:sp>
      <p:sp>
        <p:nvSpPr>
          <p:cNvPr id="7" name="Dikdörtgen 6"/>
          <p:cNvSpPr/>
          <p:nvPr/>
        </p:nvSpPr>
        <p:spPr>
          <a:xfrm>
            <a:off x="5179827" y="3485477"/>
            <a:ext cx="201309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latin typeface="Times New Roman" panose="02020603050405020304" pitchFamily="18" charset="0"/>
              </a:rPr>
              <a:t>C =</a:t>
            </a:r>
          </a:p>
          <a:p>
            <a:r>
              <a:rPr lang="tr-TR" dirty="0" smtClean="0">
                <a:latin typeface="Times New Roman" panose="02020603050405020304" pitchFamily="18" charset="0"/>
              </a:rPr>
              <a:t>3  </a:t>
            </a:r>
            <a:r>
              <a:rPr lang="tr-TR" dirty="0">
                <a:latin typeface="Times New Roman" panose="02020603050405020304" pitchFamily="18" charset="0"/>
              </a:rPr>
              <a:t>22 </a:t>
            </a:r>
            <a:r>
              <a:rPr lang="tr-TR" dirty="0" smtClean="0">
                <a:latin typeface="Times New Roman" panose="02020603050405020304" pitchFamily="18" charset="0"/>
              </a:rPr>
              <a:t>  7   14</a:t>
            </a:r>
            <a:endParaRPr lang="tr-TR" dirty="0">
              <a:latin typeface="Times New Roman" panose="02020603050405020304" pitchFamily="18" charset="0"/>
            </a:endParaRPr>
          </a:p>
          <a:p>
            <a:r>
              <a:rPr lang="tr-TR" dirty="0">
                <a:latin typeface="Times New Roman" panose="02020603050405020304" pitchFamily="18" charset="0"/>
              </a:rPr>
              <a:t>7 </a:t>
            </a:r>
            <a:r>
              <a:rPr lang="tr-TR" dirty="0" smtClean="0">
                <a:latin typeface="Times New Roman" panose="02020603050405020304" pitchFamily="18" charset="0"/>
              </a:rPr>
              <a:t> 48  19  34</a:t>
            </a:r>
            <a:endParaRPr lang="tr-TR" dirty="0">
              <a:latin typeface="Times New Roman" panose="02020603050405020304" pitchFamily="18" charset="0"/>
            </a:endParaRPr>
          </a:p>
          <a:p>
            <a:r>
              <a:rPr lang="tr-TR" dirty="0">
                <a:latin typeface="Times New Roman" panose="02020603050405020304" pitchFamily="18" charset="0"/>
              </a:rPr>
              <a:t>6 </a:t>
            </a:r>
            <a:r>
              <a:rPr lang="tr-TR" dirty="0" smtClean="0">
                <a:latin typeface="Times New Roman" panose="02020603050405020304" pitchFamily="18" charset="0"/>
              </a:rPr>
              <a:t> 49  10  26</a:t>
            </a:r>
            <a:endParaRPr lang="tr-TR" dirty="0"/>
          </a:p>
        </p:txBody>
      </p:sp>
      <p:sp>
        <p:nvSpPr>
          <p:cNvPr id="8" name="Dikdörtgen 7"/>
          <p:cNvSpPr/>
          <p:nvPr/>
        </p:nvSpPr>
        <p:spPr>
          <a:xfrm>
            <a:off x="347330" y="1084820"/>
            <a:ext cx="3129517" cy="1477328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Dikdörtgen 8"/>
          <p:cNvSpPr/>
          <p:nvPr/>
        </p:nvSpPr>
        <p:spPr>
          <a:xfrm>
            <a:off x="5004390" y="999922"/>
            <a:ext cx="3129517" cy="3870550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4624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223157" y="142492"/>
            <a:ext cx="11296649" cy="107721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tr-TR" b="1" dirty="0" err="1"/>
              <a:t>Karma</a:t>
            </a:r>
            <a:r>
              <a:rPr lang="tr-TR" dirty="0" err="1"/>
              <a:t>s</a:t>
            </a:r>
            <a:r>
              <a:rPr lang="tr-TR" b="1" dirty="0" err="1"/>
              <a:t>ık</a:t>
            </a:r>
            <a:r>
              <a:rPr lang="tr-TR" b="1" dirty="0"/>
              <a:t> </a:t>
            </a:r>
            <a:r>
              <a:rPr lang="tr-TR" b="1" dirty="0" smtClean="0"/>
              <a:t>sayılar</a:t>
            </a:r>
          </a:p>
          <a:p>
            <a:endParaRPr lang="tr-TR" b="1" dirty="0" smtClean="0"/>
          </a:p>
          <a:p>
            <a:r>
              <a:rPr lang="tr-TR" sz="2800" b="1" dirty="0" err="1" smtClean="0">
                <a:latin typeface="Times New Roman" panose="02020603050405020304" pitchFamily="18" charset="0"/>
              </a:rPr>
              <a:t>a+ib</a:t>
            </a:r>
            <a:r>
              <a:rPr lang="tr-TR" dirty="0" smtClean="0">
                <a:latin typeface="Times New Roman" panose="02020603050405020304" pitchFamily="18" charset="0"/>
              </a:rPr>
              <a:t> </a:t>
            </a:r>
            <a:r>
              <a:rPr lang="tr-TR" dirty="0">
                <a:latin typeface="TimesNewRoman"/>
              </a:rPr>
              <a:t>s</a:t>
            </a:r>
            <a:r>
              <a:rPr lang="tr-TR" dirty="0">
                <a:latin typeface="Times New Roman" panose="02020603050405020304" pitchFamily="18" charset="0"/>
              </a:rPr>
              <a:t>eklinde </a:t>
            </a:r>
            <a:r>
              <a:rPr lang="tr-TR" dirty="0" err="1">
                <a:latin typeface="Times New Roman" panose="02020603050405020304" pitchFamily="18" charset="0"/>
              </a:rPr>
              <a:t>a</a:t>
            </a:r>
            <a:r>
              <a:rPr lang="tr-TR" dirty="0" err="1">
                <a:latin typeface="TimesNewRoman"/>
              </a:rPr>
              <a:t>s</a:t>
            </a:r>
            <a:r>
              <a:rPr lang="tr-TR" dirty="0" err="1">
                <a:latin typeface="Times New Roman" panose="02020603050405020304" pitchFamily="18" charset="0"/>
              </a:rPr>
              <a:t>a</a:t>
            </a:r>
            <a:r>
              <a:rPr lang="tr-TR" dirty="0" err="1">
                <a:latin typeface="TimesNewRoman"/>
              </a:rPr>
              <a:t>ğ</a:t>
            </a:r>
            <a:r>
              <a:rPr lang="tr-TR" dirty="0" err="1">
                <a:latin typeface="Times New Roman" panose="02020603050405020304" pitchFamily="18" charset="0"/>
              </a:rPr>
              <a:t>ıdaki</a:t>
            </a:r>
            <a:r>
              <a:rPr lang="tr-TR" dirty="0">
                <a:latin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</a:rPr>
              <a:t>i</a:t>
            </a:r>
            <a:r>
              <a:rPr lang="tr-TR" dirty="0" smtClean="0">
                <a:latin typeface="TimesNewRoman"/>
              </a:rPr>
              <a:t>ş</a:t>
            </a:r>
            <a:r>
              <a:rPr lang="tr-TR" dirty="0" smtClean="0">
                <a:latin typeface="Times New Roman" panose="02020603050405020304" pitchFamily="18" charset="0"/>
              </a:rPr>
              <a:t>lemler hiçbir </a:t>
            </a:r>
            <a:r>
              <a:rPr lang="tr-TR" dirty="0" err="1">
                <a:latin typeface="Times New Roman" panose="02020603050405020304" pitchFamily="18" charset="0"/>
              </a:rPr>
              <a:t>de</a:t>
            </a:r>
            <a:r>
              <a:rPr lang="tr-TR" dirty="0" err="1">
                <a:latin typeface="TimesNewRoman"/>
              </a:rPr>
              <a:t>ğ</a:t>
            </a:r>
            <a:r>
              <a:rPr lang="tr-TR" dirty="0" err="1">
                <a:latin typeface="Times New Roman" panose="02020603050405020304" pitchFamily="18" charset="0"/>
              </a:rPr>
              <a:t>i</a:t>
            </a:r>
            <a:r>
              <a:rPr lang="tr-TR" dirty="0" err="1">
                <a:latin typeface="TimesNewRoman"/>
              </a:rPr>
              <a:t>s</a:t>
            </a:r>
            <a:r>
              <a:rPr lang="tr-TR" dirty="0" err="1">
                <a:latin typeface="Times New Roman" panose="02020603050405020304" pitchFamily="18" charset="0"/>
              </a:rPr>
              <a:t>ken</a:t>
            </a:r>
            <a:r>
              <a:rPr lang="tr-TR" dirty="0">
                <a:latin typeface="Times New Roman" panose="02020603050405020304" pitchFamily="18" charset="0"/>
              </a:rPr>
              <a:t> belirtmesi gerektirmeden kolaylıkla yapılabilir.</a:t>
            </a:r>
            <a:endParaRPr lang="tr-TR" dirty="0"/>
          </a:p>
        </p:txBody>
      </p:sp>
      <p:sp>
        <p:nvSpPr>
          <p:cNvPr id="5" name="Dikdörtgen 4"/>
          <p:cNvSpPr/>
          <p:nvPr/>
        </p:nvSpPr>
        <p:spPr>
          <a:xfrm>
            <a:off x="378278" y="1351508"/>
            <a:ext cx="1956708" cy="489364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tr-TR" sz="1200" dirty="0">
                <a:latin typeface="Courier"/>
              </a:rPr>
              <a:t>a=3+2i</a:t>
            </a:r>
          </a:p>
          <a:p>
            <a:r>
              <a:rPr lang="tr-TR" sz="1200" dirty="0">
                <a:latin typeface="Courier"/>
              </a:rPr>
              <a:t>b=4-7i</a:t>
            </a:r>
          </a:p>
          <a:p>
            <a:r>
              <a:rPr lang="tr-TR" b="1" dirty="0" err="1">
                <a:latin typeface="Courier"/>
              </a:rPr>
              <a:t>abmult</a:t>
            </a:r>
            <a:r>
              <a:rPr lang="tr-TR" b="1" dirty="0">
                <a:latin typeface="Courier"/>
              </a:rPr>
              <a:t>=a*b</a:t>
            </a:r>
          </a:p>
          <a:p>
            <a:r>
              <a:rPr lang="tr-TR" b="1" dirty="0" err="1">
                <a:latin typeface="Courier"/>
              </a:rPr>
              <a:t>absum</a:t>
            </a:r>
            <a:r>
              <a:rPr lang="tr-TR" b="1" dirty="0">
                <a:latin typeface="Courier"/>
              </a:rPr>
              <a:t>=</a:t>
            </a:r>
            <a:r>
              <a:rPr lang="tr-TR" b="1" dirty="0" err="1">
                <a:latin typeface="Courier"/>
              </a:rPr>
              <a:t>a+b</a:t>
            </a:r>
            <a:endParaRPr lang="tr-TR" b="1" dirty="0">
              <a:latin typeface="Courier"/>
            </a:endParaRPr>
          </a:p>
          <a:p>
            <a:r>
              <a:rPr lang="tr-TR" b="1" dirty="0" err="1">
                <a:latin typeface="Courier"/>
              </a:rPr>
              <a:t>abdif</a:t>
            </a:r>
            <a:r>
              <a:rPr lang="tr-TR" b="1" dirty="0">
                <a:latin typeface="Courier"/>
              </a:rPr>
              <a:t>=a-b</a:t>
            </a:r>
          </a:p>
          <a:p>
            <a:r>
              <a:rPr lang="tr-TR" b="1" dirty="0" err="1">
                <a:latin typeface="Courier"/>
              </a:rPr>
              <a:t>abdiv</a:t>
            </a:r>
            <a:r>
              <a:rPr lang="tr-TR" b="1" dirty="0">
                <a:latin typeface="Courier"/>
              </a:rPr>
              <a:t>=a/b</a:t>
            </a:r>
          </a:p>
          <a:p>
            <a:r>
              <a:rPr lang="tr-TR" b="1" dirty="0" err="1">
                <a:latin typeface="Courier"/>
              </a:rPr>
              <a:t>abpow</a:t>
            </a:r>
            <a:r>
              <a:rPr lang="tr-TR" b="1" dirty="0">
                <a:latin typeface="Courier"/>
              </a:rPr>
              <a:t>=</a:t>
            </a:r>
            <a:r>
              <a:rPr lang="tr-TR" b="1" dirty="0" err="1">
                <a:latin typeface="Courier"/>
              </a:rPr>
              <a:t>a^b</a:t>
            </a:r>
            <a:endParaRPr lang="tr-TR" b="1" dirty="0">
              <a:latin typeface="Courier"/>
            </a:endParaRPr>
          </a:p>
          <a:p>
            <a:r>
              <a:rPr lang="tr-TR" dirty="0">
                <a:latin typeface="Times New Roman" panose="02020603050405020304" pitchFamily="18" charset="0"/>
              </a:rPr>
              <a:t>&gt;&gt; </a:t>
            </a:r>
          </a:p>
          <a:p>
            <a:r>
              <a:rPr lang="tr-TR" dirty="0">
                <a:latin typeface="Times New Roman" panose="02020603050405020304" pitchFamily="18" charset="0"/>
              </a:rPr>
              <a:t>a =</a:t>
            </a:r>
          </a:p>
          <a:p>
            <a:r>
              <a:rPr lang="tr-TR" dirty="0">
                <a:latin typeface="Times New Roman" panose="02020603050405020304" pitchFamily="18" charset="0"/>
              </a:rPr>
              <a:t>3.0000 + 2.0000i</a:t>
            </a:r>
          </a:p>
          <a:p>
            <a:r>
              <a:rPr lang="tr-TR" dirty="0">
                <a:latin typeface="Times New Roman" panose="02020603050405020304" pitchFamily="18" charset="0"/>
              </a:rPr>
              <a:t>b =</a:t>
            </a:r>
          </a:p>
          <a:p>
            <a:r>
              <a:rPr lang="tr-TR" dirty="0">
                <a:latin typeface="Times New Roman" panose="02020603050405020304" pitchFamily="18" charset="0"/>
              </a:rPr>
              <a:t>4.0000 - 7.0000i</a:t>
            </a:r>
          </a:p>
          <a:p>
            <a:endParaRPr lang="tr-TR" dirty="0" smtClean="0">
              <a:latin typeface="Times New Roman" panose="02020603050405020304" pitchFamily="18" charset="0"/>
            </a:endParaRPr>
          </a:p>
          <a:p>
            <a:r>
              <a:rPr lang="tr-TR" dirty="0" err="1" smtClean="0">
                <a:latin typeface="Times New Roman" panose="02020603050405020304" pitchFamily="18" charset="0"/>
              </a:rPr>
              <a:t>abmult</a:t>
            </a:r>
            <a:r>
              <a:rPr lang="tr-TR" dirty="0" smtClean="0">
                <a:latin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</a:rPr>
              <a:t>=</a:t>
            </a:r>
          </a:p>
          <a:p>
            <a:r>
              <a:rPr lang="tr-TR" dirty="0">
                <a:latin typeface="Times New Roman" panose="02020603050405020304" pitchFamily="18" charset="0"/>
              </a:rPr>
              <a:t>26.0000 -13.0000i</a:t>
            </a:r>
          </a:p>
          <a:p>
            <a:endParaRPr lang="tr-TR" dirty="0" smtClean="0">
              <a:latin typeface="Times New Roman" panose="02020603050405020304" pitchFamily="18" charset="0"/>
            </a:endParaRPr>
          </a:p>
          <a:p>
            <a:r>
              <a:rPr lang="tr-TR" dirty="0" err="1" smtClean="0">
                <a:latin typeface="Times New Roman" panose="02020603050405020304" pitchFamily="18" charset="0"/>
              </a:rPr>
              <a:t>absum</a:t>
            </a:r>
            <a:r>
              <a:rPr lang="tr-TR" dirty="0" smtClean="0">
                <a:latin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</a:rPr>
              <a:t>=</a:t>
            </a:r>
          </a:p>
          <a:p>
            <a:r>
              <a:rPr lang="tr-TR" dirty="0">
                <a:latin typeface="Times New Roman" panose="02020603050405020304" pitchFamily="18" charset="0"/>
              </a:rPr>
              <a:t>7.0000 - </a:t>
            </a:r>
            <a:r>
              <a:rPr lang="tr-TR" dirty="0" smtClean="0">
                <a:latin typeface="Times New Roman" panose="02020603050405020304" pitchFamily="18" charset="0"/>
              </a:rPr>
              <a:t>5.0000i</a:t>
            </a:r>
            <a:endParaRPr lang="tr-TR" dirty="0">
              <a:latin typeface="Times New Roman" panose="02020603050405020304" pitchFamily="18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2572032" y="1435555"/>
            <a:ext cx="2930697" cy="230832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tr-TR" dirty="0" smtClean="0">
              <a:latin typeface="Times New Roman" panose="02020603050405020304" pitchFamily="18" charset="0"/>
            </a:endParaRPr>
          </a:p>
          <a:p>
            <a:r>
              <a:rPr lang="tr-TR" dirty="0" smtClean="0">
                <a:latin typeface="Times New Roman" panose="02020603050405020304" pitchFamily="18" charset="0"/>
              </a:rPr>
              <a:t>-</a:t>
            </a:r>
            <a:r>
              <a:rPr lang="tr-TR" dirty="0">
                <a:latin typeface="Times New Roman" panose="02020603050405020304" pitchFamily="18" charset="0"/>
              </a:rPr>
              <a:t>1.0000 + 9.0000i</a:t>
            </a:r>
          </a:p>
          <a:p>
            <a:endParaRPr lang="tr-TR" dirty="0" smtClean="0">
              <a:latin typeface="Times New Roman" panose="02020603050405020304" pitchFamily="18" charset="0"/>
            </a:endParaRPr>
          </a:p>
          <a:p>
            <a:r>
              <a:rPr lang="tr-TR" dirty="0" err="1" smtClean="0">
                <a:latin typeface="Times New Roman" panose="02020603050405020304" pitchFamily="18" charset="0"/>
              </a:rPr>
              <a:t>abdiv</a:t>
            </a:r>
            <a:r>
              <a:rPr lang="tr-TR" dirty="0" smtClean="0">
                <a:latin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</a:rPr>
              <a:t>=</a:t>
            </a:r>
          </a:p>
          <a:p>
            <a:r>
              <a:rPr lang="tr-TR" dirty="0">
                <a:latin typeface="Times New Roman" panose="02020603050405020304" pitchFamily="18" charset="0"/>
              </a:rPr>
              <a:t>-0.0308 + 0.4462i</a:t>
            </a:r>
          </a:p>
          <a:p>
            <a:endParaRPr lang="tr-TR" dirty="0" smtClean="0">
              <a:latin typeface="Times New Roman" panose="02020603050405020304" pitchFamily="18" charset="0"/>
            </a:endParaRPr>
          </a:p>
          <a:p>
            <a:r>
              <a:rPr lang="tr-TR" dirty="0" err="1" smtClean="0">
                <a:latin typeface="Times New Roman" panose="02020603050405020304" pitchFamily="18" charset="0"/>
              </a:rPr>
              <a:t>abpow</a:t>
            </a:r>
            <a:r>
              <a:rPr lang="tr-TR" dirty="0" smtClean="0">
                <a:latin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</a:rPr>
              <a:t>=</a:t>
            </a:r>
          </a:p>
          <a:p>
            <a:r>
              <a:rPr lang="tr-TR" dirty="0">
                <a:latin typeface="Times New Roman" panose="02020603050405020304" pitchFamily="18" charset="0"/>
              </a:rPr>
              <a:t>9.7616e+003 -3.4764e+003i</a:t>
            </a:r>
            <a:endParaRPr lang="tr-TR" dirty="0"/>
          </a:p>
        </p:txBody>
      </p:sp>
      <p:sp>
        <p:nvSpPr>
          <p:cNvPr id="7" name="Dikdörtgen 6"/>
          <p:cNvSpPr/>
          <p:nvPr/>
        </p:nvSpPr>
        <p:spPr>
          <a:xfrm>
            <a:off x="2572032" y="1435555"/>
            <a:ext cx="8467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err="1">
                <a:latin typeface="Times New Roman" panose="02020603050405020304" pitchFamily="18" charset="0"/>
              </a:rPr>
              <a:t>abdif</a:t>
            </a:r>
            <a:r>
              <a:rPr lang="tr-TR" dirty="0">
                <a:latin typeface="Times New Roman" panose="02020603050405020304" pitchFamily="18" charset="0"/>
              </a:rPr>
              <a:t> =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58291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3815443" cy="1325563"/>
          </a:xfrm>
        </p:spPr>
        <p:txBody>
          <a:bodyPr/>
          <a:lstStyle/>
          <a:p>
            <a:r>
              <a:rPr lang="tr-TR" b="1" dirty="0" smtClean="0"/>
              <a:t>Değişkenler</a:t>
            </a:r>
            <a:endParaRPr lang="tr-TR" b="1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484" y="1756229"/>
            <a:ext cx="3858901" cy="1892300"/>
          </a:xfrm>
          <a:prstGeom prst="rect">
            <a:avLst/>
          </a:prstGeom>
        </p:spPr>
      </p:pic>
      <p:sp>
        <p:nvSpPr>
          <p:cNvPr id="5" name="Metin kutusu 4"/>
          <p:cNvSpPr txBox="1"/>
          <p:nvPr/>
        </p:nvSpPr>
        <p:spPr>
          <a:xfrm>
            <a:off x="3502480" y="1941601"/>
            <a:ext cx="841715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dirty="0" smtClean="0"/>
              <a:t>Şeklinde verilen formülü hesap eden program yapılması </a:t>
            </a:r>
            <a:endParaRPr lang="tr-TR" sz="3200" dirty="0"/>
          </a:p>
        </p:txBody>
      </p:sp>
      <p:sp>
        <p:nvSpPr>
          <p:cNvPr id="6" name="Dikdörtgen 5"/>
          <p:cNvSpPr/>
          <p:nvPr/>
        </p:nvSpPr>
        <p:spPr>
          <a:xfrm>
            <a:off x="661856" y="3778718"/>
            <a:ext cx="815159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>
                <a:latin typeface="Times New Roman" panose="02020603050405020304" pitchFamily="18" charset="0"/>
              </a:rPr>
              <a:t>Gamma=(0.5)*lamda*</a:t>
            </a:r>
            <a:r>
              <a:rPr lang="tr-TR" sz="3600" dirty="0" err="1">
                <a:latin typeface="Times New Roman" panose="02020603050405020304" pitchFamily="18" charset="0"/>
              </a:rPr>
              <a:t>exp</a:t>
            </a:r>
            <a:r>
              <a:rPr lang="tr-TR" sz="3600" dirty="0">
                <a:latin typeface="Times New Roman" panose="02020603050405020304" pitchFamily="18" charset="0"/>
              </a:rPr>
              <a:t>(</a:t>
            </a:r>
            <a:r>
              <a:rPr lang="tr-TR" sz="3600" dirty="0" err="1">
                <a:latin typeface="Times New Roman" panose="02020603050405020304" pitchFamily="18" charset="0"/>
              </a:rPr>
              <a:t>sqrt</a:t>
            </a:r>
            <a:r>
              <a:rPr lang="tr-TR" sz="3600" dirty="0">
                <a:latin typeface="Times New Roman" panose="02020603050405020304" pitchFamily="18" charset="0"/>
              </a:rPr>
              <a:t>(</a:t>
            </a:r>
            <a:r>
              <a:rPr lang="tr-TR" sz="3600" dirty="0" err="1">
                <a:latin typeface="Times New Roman" panose="02020603050405020304" pitchFamily="18" charset="0"/>
              </a:rPr>
              <a:t>teta</a:t>
            </a:r>
            <a:r>
              <a:rPr lang="tr-TR" sz="3600" dirty="0">
                <a:latin typeface="Times New Roman" panose="02020603050405020304" pitchFamily="18" charset="0"/>
              </a:rPr>
              <a:t>*beta));</a:t>
            </a:r>
            <a:endParaRPr lang="tr-TR" sz="3600" dirty="0"/>
          </a:p>
        </p:txBody>
      </p:sp>
      <p:sp>
        <p:nvSpPr>
          <p:cNvPr id="8" name="Dikdörtgen 7"/>
          <p:cNvSpPr/>
          <p:nvPr/>
        </p:nvSpPr>
        <p:spPr>
          <a:xfrm>
            <a:off x="661855" y="4942799"/>
            <a:ext cx="1125777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 err="1">
                <a:latin typeface="Times New Roman" panose="02020603050405020304" pitchFamily="18" charset="0"/>
              </a:rPr>
              <a:t>xTyqwp</a:t>
            </a:r>
            <a:r>
              <a:rPr lang="tr-TR" sz="2800" dirty="0">
                <a:latin typeface="Times New Roman" panose="02020603050405020304" pitchFamily="18" charset="0"/>
              </a:rPr>
              <a:t>=(0.5)*htdklqya1xsc*</a:t>
            </a:r>
            <a:r>
              <a:rPr lang="tr-TR" sz="2800" dirty="0" err="1">
                <a:latin typeface="Times New Roman" panose="02020603050405020304" pitchFamily="18" charset="0"/>
              </a:rPr>
              <a:t>exp</a:t>
            </a:r>
            <a:r>
              <a:rPr lang="tr-TR" sz="2800" dirty="0">
                <a:latin typeface="Times New Roman" panose="02020603050405020304" pitchFamily="18" charset="0"/>
              </a:rPr>
              <a:t>(</a:t>
            </a:r>
            <a:r>
              <a:rPr lang="tr-TR" sz="2800" dirty="0" err="1">
                <a:latin typeface="Times New Roman" panose="02020603050405020304" pitchFamily="18" charset="0"/>
              </a:rPr>
              <a:t>sqrt</a:t>
            </a:r>
            <a:r>
              <a:rPr lang="tr-TR" sz="2800" dirty="0">
                <a:latin typeface="Times New Roman" panose="02020603050405020304" pitchFamily="18" charset="0"/>
              </a:rPr>
              <a:t>(</a:t>
            </a:r>
            <a:r>
              <a:rPr lang="tr-TR" sz="2800" dirty="0" err="1">
                <a:latin typeface="Times New Roman" panose="02020603050405020304" pitchFamily="18" charset="0"/>
              </a:rPr>
              <a:t>lkmmytag</a:t>
            </a:r>
            <a:r>
              <a:rPr lang="tr-TR" sz="2800" dirty="0">
                <a:latin typeface="Times New Roman" panose="02020603050405020304" pitchFamily="18" charset="0"/>
              </a:rPr>
              <a:t>*ttQQxys76_wqerq));</a:t>
            </a:r>
            <a:endParaRPr lang="tr-TR" sz="2800" dirty="0"/>
          </a:p>
        </p:txBody>
      </p:sp>
      <p:sp>
        <p:nvSpPr>
          <p:cNvPr id="10" name="Dikdörtgen 9"/>
          <p:cNvSpPr/>
          <p:nvPr/>
        </p:nvSpPr>
        <p:spPr>
          <a:xfrm>
            <a:off x="604157" y="3648529"/>
            <a:ext cx="8474529" cy="988785"/>
          </a:xfrm>
          <a:prstGeom prst="rect">
            <a:avLst/>
          </a:prstGeom>
          <a:solidFill>
            <a:schemeClr val="accent1">
              <a:alpha val="4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Gülen Yüz 10"/>
          <p:cNvSpPr/>
          <p:nvPr/>
        </p:nvSpPr>
        <p:spPr>
          <a:xfrm>
            <a:off x="9380764" y="3644683"/>
            <a:ext cx="914400" cy="9144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099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0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2249" b="53948"/>
          <a:stretch/>
        </p:blipFill>
        <p:spPr bwMode="auto">
          <a:xfrm>
            <a:off x="353106" y="246971"/>
            <a:ext cx="3116716" cy="1059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Metin kutusu 4"/>
          <p:cNvSpPr txBox="1"/>
          <p:nvPr/>
        </p:nvSpPr>
        <p:spPr>
          <a:xfrm>
            <a:off x="498022" y="1657349"/>
            <a:ext cx="718914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000" dirty="0" err="1" smtClean="0"/>
              <a:t>Pdalgahizi</a:t>
            </a:r>
            <a:r>
              <a:rPr lang="tr-TR" sz="4000" dirty="0" smtClean="0"/>
              <a:t>=</a:t>
            </a:r>
            <a:r>
              <a:rPr lang="tr-TR" sz="4000" dirty="0" err="1" smtClean="0"/>
              <a:t>sqrt</a:t>
            </a:r>
            <a:r>
              <a:rPr lang="tr-TR" sz="4000" dirty="0" smtClean="0"/>
              <a:t>((lamda+2*nu)/</a:t>
            </a:r>
            <a:r>
              <a:rPr lang="tr-TR" sz="4000" dirty="0" err="1" smtClean="0"/>
              <a:t>ro</a:t>
            </a:r>
            <a:r>
              <a:rPr lang="tr-TR" sz="4000" dirty="0" smtClean="0"/>
              <a:t>)</a:t>
            </a:r>
            <a:endParaRPr lang="tr-TR" sz="4000" dirty="0"/>
          </a:p>
        </p:txBody>
      </p:sp>
      <p:sp>
        <p:nvSpPr>
          <p:cNvPr id="6" name="Metin kutusu 5"/>
          <p:cNvSpPr txBox="1"/>
          <p:nvPr/>
        </p:nvSpPr>
        <p:spPr>
          <a:xfrm>
            <a:off x="498022" y="2536371"/>
            <a:ext cx="423135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000" dirty="0" smtClean="0"/>
              <a:t>PV=</a:t>
            </a:r>
            <a:r>
              <a:rPr lang="tr-TR" sz="4000" dirty="0" err="1" smtClean="0"/>
              <a:t>sqrt</a:t>
            </a:r>
            <a:r>
              <a:rPr lang="tr-TR" sz="4000" dirty="0" smtClean="0"/>
              <a:t>((L+2*N)/R)</a:t>
            </a:r>
            <a:endParaRPr lang="tr-TR" sz="4000" dirty="0"/>
          </a:p>
        </p:txBody>
      </p:sp>
      <p:sp>
        <p:nvSpPr>
          <p:cNvPr id="7" name="Metin kutusu 6"/>
          <p:cNvSpPr txBox="1"/>
          <p:nvPr/>
        </p:nvSpPr>
        <p:spPr>
          <a:xfrm>
            <a:off x="4253593" y="669471"/>
            <a:ext cx="36594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600" dirty="0" smtClean="0"/>
              <a:t>Sismik P dalga hızı 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1061589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402771" y="289679"/>
            <a:ext cx="10488385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600" dirty="0">
                <a:latin typeface="Times New Roman" panose="02020603050405020304" pitchFamily="18" charset="0"/>
              </a:rPr>
              <a:t>Trigonometrik fonksiyonlar sin, cos, tan ve </a:t>
            </a:r>
            <a:r>
              <a:rPr lang="tr-TR" sz="3600" dirty="0" err="1">
                <a:latin typeface="Times New Roman" panose="02020603050405020304" pitchFamily="18" charset="0"/>
              </a:rPr>
              <a:t>cot</a:t>
            </a:r>
            <a:r>
              <a:rPr lang="tr-TR" sz="3600" dirty="0">
                <a:latin typeface="Times New Roman" panose="02020603050405020304" pitchFamily="18" charset="0"/>
              </a:rPr>
              <a:t> tır. Bu fonksiyonlarda açı </a:t>
            </a:r>
            <a:r>
              <a:rPr lang="tr-TR" sz="3600" dirty="0" smtClean="0">
                <a:latin typeface="Times New Roman" panose="02020603050405020304" pitchFamily="18" charset="0"/>
              </a:rPr>
              <a:t>radyan olduğundan</a:t>
            </a:r>
            <a:r>
              <a:rPr lang="tr-TR" sz="3600" dirty="0">
                <a:latin typeface="Times New Roman" panose="02020603050405020304" pitchFamily="18" charset="0"/>
              </a:rPr>
              <a:t>, dereceyi radyan cinsinde yazıp kullanmalıyız. </a:t>
            </a:r>
            <a:endParaRPr lang="tr-TR" sz="3600" dirty="0" smtClean="0">
              <a:latin typeface="Times New Roman" panose="02020603050405020304" pitchFamily="18" charset="0"/>
            </a:endParaRPr>
          </a:p>
          <a:p>
            <a:r>
              <a:rPr lang="tr-TR" sz="3600" dirty="0" smtClean="0">
                <a:latin typeface="Times New Roman" panose="02020603050405020304" pitchFamily="18" charset="0"/>
              </a:rPr>
              <a:t>x </a:t>
            </a:r>
            <a:r>
              <a:rPr lang="tr-TR" sz="3600" dirty="0">
                <a:latin typeface="Times New Roman" panose="02020603050405020304" pitchFamily="18" charset="0"/>
              </a:rPr>
              <a:t>derece cinsinden </a:t>
            </a:r>
            <a:r>
              <a:rPr lang="tr-TR" sz="3600" dirty="0" smtClean="0">
                <a:latin typeface="Times New Roman" panose="02020603050405020304" pitchFamily="18" charset="0"/>
              </a:rPr>
              <a:t>açı   de</a:t>
            </a:r>
            <a:r>
              <a:rPr lang="tr-TR" sz="3600" dirty="0" smtClean="0">
                <a:latin typeface="TimesNewRoman"/>
              </a:rPr>
              <a:t>ğ</a:t>
            </a:r>
            <a:r>
              <a:rPr lang="tr-TR" sz="3600" dirty="0" smtClean="0">
                <a:latin typeface="Times New Roman" panose="02020603050405020304" pitchFamily="18" charset="0"/>
              </a:rPr>
              <a:t>eri </a:t>
            </a:r>
            <a:r>
              <a:rPr lang="tr-TR" sz="3600" dirty="0">
                <a:latin typeface="Times New Roman" panose="02020603050405020304" pitchFamily="18" charset="0"/>
              </a:rPr>
              <a:t>ise bu açının sinüsü</a:t>
            </a:r>
          </a:p>
          <a:p>
            <a:endParaRPr lang="tr-TR" sz="3600" dirty="0" smtClean="0">
              <a:latin typeface="Times New Roman" panose="02020603050405020304" pitchFamily="18" charset="0"/>
            </a:endParaRPr>
          </a:p>
          <a:p>
            <a:r>
              <a:rPr lang="tr-TR" sz="3600" dirty="0" smtClean="0">
                <a:latin typeface="Times New Roman" panose="02020603050405020304" pitchFamily="18" charset="0"/>
              </a:rPr>
              <a:t>&gt;&gt;</a:t>
            </a:r>
            <a:r>
              <a:rPr lang="tr-TR" sz="3600" b="1" dirty="0">
                <a:latin typeface="Times New Roman" panose="02020603050405020304" pitchFamily="18" charset="0"/>
              </a:rPr>
              <a:t>y=sin(x*(pi/180</a:t>
            </a:r>
            <a:r>
              <a:rPr lang="tr-TR" sz="3600" b="1" dirty="0" smtClean="0">
                <a:latin typeface="Times New Roman" panose="02020603050405020304" pitchFamily="18" charset="0"/>
              </a:rPr>
              <a:t>))</a:t>
            </a:r>
          </a:p>
          <a:p>
            <a:endParaRPr lang="tr-TR" sz="3600" dirty="0">
              <a:latin typeface="Times New Roman" panose="02020603050405020304" pitchFamily="18" charset="0"/>
            </a:endParaRPr>
          </a:p>
          <a:p>
            <a:r>
              <a:rPr lang="tr-TR" sz="3600" dirty="0" smtClean="0">
                <a:latin typeface="Times New Roman" panose="02020603050405020304" pitchFamily="18" charset="0"/>
              </a:rPr>
              <a:t>ile </a:t>
            </a:r>
            <a:r>
              <a:rPr lang="tr-TR" sz="3600" dirty="0">
                <a:latin typeface="Times New Roman" panose="02020603050405020304" pitchFamily="18" charset="0"/>
              </a:rPr>
              <a:t>hesaplanır. y radyan cinsinden oldu</a:t>
            </a:r>
            <a:r>
              <a:rPr lang="tr-TR" sz="3600" dirty="0">
                <a:latin typeface="TimesNewRoman"/>
              </a:rPr>
              <a:t>ğ</a:t>
            </a:r>
            <a:r>
              <a:rPr lang="tr-TR" sz="3600" dirty="0">
                <a:latin typeface="Times New Roman" panose="02020603050405020304" pitchFamily="18" charset="0"/>
              </a:rPr>
              <a:t>undan e</a:t>
            </a:r>
            <a:r>
              <a:rPr lang="tr-TR" sz="3600" dirty="0">
                <a:latin typeface="TimesNewRoman"/>
              </a:rPr>
              <a:t>ğ</a:t>
            </a:r>
            <a:r>
              <a:rPr lang="tr-TR" sz="3600" dirty="0">
                <a:latin typeface="Times New Roman" panose="02020603050405020304" pitchFamily="18" charset="0"/>
              </a:rPr>
              <a:t>er gerekliyse sonuç tekrar </a:t>
            </a:r>
            <a:r>
              <a:rPr lang="tr-TR" sz="3600" dirty="0" smtClean="0">
                <a:latin typeface="Times New Roman" panose="02020603050405020304" pitchFamily="18" charset="0"/>
              </a:rPr>
              <a:t>dereceye (</a:t>
            </a:r>
            <a:r>
              <a:rPr lang="tr-TR" sz="3600" dirty="0">
                <a:latin typeface="Times New Roman" panose="02020603050405020304" pitchFamily="18" charset="0"/>
              </a:rPr>
              <a:t>180/pi) çarpanıyla </a:t>
            </a:r>
            <a:r>
              <a:rPr lang="tr-TR" sz="3600" dirty="0" smtClean="0">
                <a:latin typeface="Times New Roman" panose="02020603050405020304" pitchFamily="18" charset="0"/>
              </a:rPr>
              <a:t>dönü</a:t>
            </a:r>
            <a:r>
              <a:rPr lang="tr-TR" sz="3600" dirty="0" smtClean="0">
                <a:latin typeface="TimesNewRoman"/>
              </a:rPr>
              <a:t>ş</a:t>
            </a:r>
            <a:r>
              <a:rPr lang="tr-TR" sz="3600" dirty="0" smtClean="0">
                <a:latin typeface="Times New Roman" panose="02020603050405020304" pitchFamily="18" charset="0"/>
              </a:rPr>
              <a:t>türülebilir</a:t>
            </a:r>
            <a:r>
              <a:rPr lang="tr-TR" sz="3600" dirty="0">
                <a:latin typeface="Times New Roman" panose="02020603050405020304" pitchFamily="18" charset="0"/>
              </a:rPr>
              <a:t>. cos(x), tan(x) ve ters trigonometrik </a:t>
            </a:r>
            <a:r>
              <a:rPr lang="tr-TR" sz="3600" dirty="0" smtClean="0">
                <a:latin typeface="Times New Roman" panose="02020603050405020304" pitchFamily="18" charset="0"/>
              </a:rPr>
              <a:t>fonksiyonlar  </a:t>
            </a:r>
            <a:r>
              <a:rPr lang="es-ES" sz="3600" dirty="0" smtClean="0">
                <a:latin typeface="Times New Roman" panose="02020603050405020304" pitchFamily="18" charset="0"/>
              </a:rPr>
              <a:t>(</a:t>
            </a:r>
            <a:r>
              <a:rPr lang="es-ES" sz="3600" b="1" dirty="0">
                <a:latin typeface="Times New Roman" panose="02020603050405020304" pitchFamily="18" charset="0"/>
              </a:rPr>
              <a:t>asin(y)</a:t>
            </a:r>
            <a:r>
              <a:rPr lang="es-ES" sz="3600" dirty="0">
                <a:latin typeface="Times New Roman" panose="02020603050405020304" pitchFamily="18" charset="0"/>
              </a:rPr>
              <a:t>, </a:t>
            </a:r>
            <a:r>
              <a:rPr lang="es-ES" sz="3600" b="1" dirty="0">
                <a:latin typeface="Times New Roman" panose="02020603050405020304" pitchFamily="18" charset="0"/>
              </a:rPr>
              <a:t>acos(y)</a:t>
            </a:r>
            <a:r>
              <a:rPr lang="es-ES" sz="3600" dirty="0">
                <a:latin typeface="Times New Roman" panose="02020603050405020304" pitchFamily="18" charset="0"/>
              </a:rPr>
              <a:t>) da benzer </a:t>
            </a:r>
            <a:r>
              <a:rPr lang="es-ES" sz="3600" dirty="0">
                <a:latin typeface="TimesNewRoman"/>
              </a:rPr>
              <a:t>s</a:t>
            </a:r>
            <a:r>
              <a:rPr lang="es-ES" sz="3600" dirty="0">
                <a:latin typeface="Times New Roman" panose="02020603050405020304" pitchFamily="18" charset="0"/>
              </a:rPr>
              <a:t>ekilde hesaplanabilir.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173879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321128" y="305777"/>
            <a:ext cx="1100273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200" dirty="0">
                <a:latin typeface="Times New Roman" panose="02020603050405020304" pitchFamily="18" charset="0"/>
              </a:rPr>
              <a:t>Bir sayı için (x) </a:t>
            </a:r>
            <a:endParaRPr lang="tr-TR" sz="3200" dirty="0" smtClean="0">
              <a:latin typeface="Times New Roman" panose="02020603050405020304" pitchFamily="18" charset="0"/>
            </a:endParaRPr>
          </a:p>
          <a:p>
            <a:endParaRPr lang="tr-TR" sz="3200" dirty="0">
              <a:latin typeface="Times New Roman" panose="02020603050405020304" pitchFamily="18" charset="0"/>
            </a:endParaRPr>
          </a:p>
          <a:p>
            <a:r>
              <a:rPr lang="tr-TR" sz="3200" dirty="0" smtClean="0">
                <a:latin typeface="Times New Roman" panose="02020603050405020304" pitchFamily="18" charset="0"/>
              </a:rPr>
              <a:t>Karekök                = </a:t>
            </a:r>
            <a:r>
              <a:rPr lang="tr-TR" sz="3200" dirty="0" err="1">
                <a:latin typeface="Times New Roman" panose="02020603050405020304" pitchFamily="18" charset="0"/>
              </a:rPr>
              <a:t>sqrt</a:t>
            </a:r>
            <a:r>
              <a:rPr lang="tr-TR" sz="3200" dirty="0">
                <a:latin typeface="Times New Roman" panose="02020603050405020304" pitchFamily="18" charset="0"/>
              </a:rPr>
              <a:t>(x)</a:t>
            </a:r>
            <a:endParaRPr lang="tr-TR" sz="3200" dirty="0" smtClean="0">
              <a:latin typeface="Times New Roman" panose="02020603050405020304" pitchFamily="18" charset="0"/>
            </a:endParaRPr>
          </a:p>
          <a:p>
            <a:r>
              <a:rPr lang="tr-TR" sz="3200" dirty="0" smtClean="0">
                <a:latin typeface="Times New Roman" panose="02020603050405020304" pitchFamily="18" charset="0"/>
              </a:rPr>
              <a:t>Üs alma (e)           =  </a:t>
            </a:r>
            <a:r>
              <a:rPr lang="tr-TR" sz="3200" dirty="0" err="1" smtClean="0">
                <a:latin typeface="Times New Roman" panose="02020603050405020304" pitchFamily="18" charset="0"/>
              </a:rPr>
              <a:t>exp</a:t>
            </a:r>
            <a:r>
              <a:rPr lang="tr-TR" sz="3200" dirty="0" smtClean="0">
                <a:latin typeface="Times New Roman" panose="02020603050405020304" pitchFamily="18" charset="0"/>
              </a:rPr>
              <a:t>(x)</a:t>
            </a:r>
          </a:p>
          <a:p>
            <a:r>
              <a:rPr lang="tr-TR" sz="3200" dirty="0" smtClean="0">
                <a:latin typeface="Times New Roman" panose="02020603050405020304" pitchFamily="18" charset="0"/>
              </a:rPr>
              <a:t>Doğal logaritma    =   </a:t>
            </a:r>
            <a:r>
              <a:rPr lang="tr-TR" sz="3200" dirty="0" err="1" smtClean="0">
                <a:latin typeface="Times New Roman" panose="02020603050405020304" pitchFamily="18" charset="0"/>
              </a:rPr>
              <a:t>log</a:t>
            </a:r>
            <a:r>
              <a:rPr lang="tr-TR" sz="3200" dirty="0" smtClean="0">
                <a:latin typeface="Times New Roman" panose="02020603050405020304" pitchFamily="18" charset="0"/>
              </a:rPr>
              <a:t>(x</a:t>
            </a:r>
            <a:r>
              <a:rPr lang="tr-TR" sz="3200" dirty="0">
                <a:latin typeface="Times New Roman" panose="02020603050405020304" pitchFamily="18" charset="0"/>
              </a:rPr>
              <a:t>) </a:t>
            </a:r>
            <a:endParaRPr lang="tr-TR" sz="3200" dirty="0" smtClean="0">
              <a:latin typeface="Times New Roman" panose="02020603050405020304" pitchFamily="18" charset="0"/>
            </a:endParaRPr>
          </a:p>
          <a:p>
            <a:r>
              <a:rPr lang="tr-TR" sz="3200" dirty="0" smtClean="0">
                <a:latin typeface="Times New Roman" panose="02020603050405020304" pitchFamily="18" charset="0"/>
              </a:rPr>
              <a:t>10 tabanına göre logaritma =    log10(x</a:t>
            </a:r>
            <a:r>
              <a:rPr lang="tr-TR" sz="3200" dirty="0">
                <a:latin typeface="Times New Roman" panose="02020603050405020304" pitchFamily="18" charset="0"/>
              </a:rPr>
              <a:t>) ile hesaplanır.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438708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182336" y="208981"/>
            <a:ext cx="11370128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>
                <a:latin typeface="Times New Roman" panose="02020603050405020304" pitchFamily="18" charset="0"/>
              </a:rPr>
              <a:t>Vektörler </a:t>
            </a:r>
            <a:r>
              <a:rPr lang="tr-TR" dirty="0">
                <a:latin typeface="Times New Roman" panose="02020603050405020304" pitchFamily="18" charset="0"/>
              </a:rPr>
              <a:t>[ ] ile </a:t>
            </a:r>
            <a:r>
              <a:rPr lang="tr-TR" dirty="0" err="1">
                <a:latin typeface="Times New Roman" panose="02020603050405020304" pitchFamily="18" charset="0"/>
              </a:rPr>
              <a:t>olu</a:t>
            </a:r>
            <a:r>
              <a:rPr lang="tr-TR" dirty="0" err="1">
                <a:latin typeface="TimesNewRoman"/>
              </a:rPr>
              <a:t>s</a:t>
            </a:r>
            <a:r>
              <a:rPr lang="tr-TR" dirty="0" err="1">
                <a:latin typeface="Times New Roman" panose="02020603050405020304" pitchFamily="18" charset="0"/>
              </a:rPr>
              <a:t>turulabilir</a:t>
            </a:r>
            <a:r>
              <a:rPr lang="tr-TR" dirty="0">
                <a:latin typeface="Times New Roman" panose="02020603050405020304" pitchFamily="18" charset="0"/>
              </a:rPr>
              <a:t>. Kö</a:t>
            </a:r>
            <a:r>
              <a:rPr lang="tr-TR" dirty="0">
                <a:latin typeface="TimesNewRoman"/>
              </a:rPr>
              <a:t>s</a:t>
            </a:r>
            <a:r>
              <a:rPr lang="tr-TR" dirty="0">
                <a:latin typeface="Times New Roman" panose="02020603050405020304" pitchFamily="18" charset="0"/>
              </a:rPr>
              <a:t>eli parantez içinde satır vektörü </a:t>
            </a:r>
            <a:r>
              <a:rPr lang="tr-TR" dirty="0" err="1">
                <a:latin typeface="Times New Roman" panose="02020603050405020304" pitchFamily="18" charset="0"/>
              </a:rPr>
              <a:t>olu</a:t>
            </a:r>
            <a:r>
              <a:rPr lang="tr-TR" dirty="0" err="1">
                <a:latin typeface="TimesNewRoman"/>
              </a:rPr>
              <a:t>s</a:t>
            </a:r>
            <a:r>
              <a:rPr lang="tr-TR" dirty="0" err="1">
                <a:latin typeface="Times New Roman" panose="02020603050405020304" pitchFamily="18" charset="0"/>
              </a:rPr>
              <a:t>turmak</a:t>
            </a:r>
            <a:r>
              <a:rPr lang="tr-TR" dirty="0">
                <a:latin typeface="Times New Roman" panose="02020603050405020304" pitchFamily="18" charset="0"/>
              </a:rPr>
              <a:t> için </a:t>
            </a:r>
            <a:r>
              <a:rPr lang="tr-TR" dirty="0" smtClean="0">
                <a:latin typeface="Times New Roman" panose="02020603050405020304" pitchFamily="18" charset="0"/>
              </a:rPr>
              <a:t>iki  rakam </a:t>
            </a:r>
            <a:r>
              <a:rPr lang="tr-TR" dirty="0">
                <a:latin typeface="Times New Roman" panose="02020603050405020304" pitchFamily="18" charset="0"/>
              </a:rPr>
              <a:t>arasına ya virgül konulur ya da </a:t>
            </a:r>
            <a:r>
              <a:rPr lang="tr-TR" dirty="0" err="1">
                <a:latin typeface="Times New Roman" panose="02020603050405020304" pitchFamily="18" charset="0"/>
              </a:rPr>
              <a:t>bo</a:t>
            </a:r>
            <a:r>
              <a:rPr lang="tr-TR" dirty="0" err="1">
                <a:latin typeface="TimesNewRoman"/>
              </a:rPr>
              <a:t>s</a:t>
            </a:r>
            <a:r>
              <a:rPr lang="tr-TR" dirty="0" err="1">
                <a:latin typeface="Times New Roman" panose="02020603050405020304" pitchFamily="18" charset="0"/>
              </a:rPr>
              <a:t>luk</a:t>
            </a:r>
            <a:r>
              <a:rPr lang="tr-TR" dirty="0">
                <a:latin typeface="Times New Roman" panose="02020603050405020304" pitchFamily="18" charset="0"/>
              </a:rPr>
              <a:t> bırakılır. </a:t>
            </a:r>
            <a:endParaRPr lang="tr-TR" dirty="0" smtClean="0">
              <a:latin typeface="Times New Roman" panose="02020603050405020304" pitchFamily="18" charset="0"/>
            </a:endParaRPr>
          </a:p>
          <a:p>
            <a:endParaRPr lang="tr-TR" dirty="0" smtClean="0">
              <a:latin typeface="Times New Roman" panose="02020603050405020304" pitchFamily="18" charset="0"/>
            </a:endParaRPr>
          </a:p>
          <a:p>
            <a:r>
              <a:rPr lang="tr-TR" dirty="0">
                <a:latin typeface="Times New Roman" panose="02020603050405020304" pitchFamily="18" charset="0"/>
              </a:rPr>
              <a:t>satır </a:t>
            </a:r>
            <a:r>
              <a:rPr lang="tr-TR" dirty="0" smtClean="0">
                <a:latin typeface="Times New Roman" panose="02020603050405020304" pitchFamily="18" charset="0"/>
              </a:rPr>
              <a:t>vektörü ;</a:t>
            </a:r>
          </a:p>
          <a:p>
            <a:endParaRPr lang="tr-TR" dirty="0">
              <a:latin typeface="Times New Roman" panose="02020603050405020304" pitchFamily="18" charset="0"/>
            </a:endParaRPr>
          </a:p>
          <a:p>
            <a:r>
              <a:rPr lang="tr-TR" dirty="0">
                <a:latin typeface="Times New Roman" panose="02020603050405020304" pitchFamily="18" charset="0"/>
              </a:rPr>
              <a:t>&gt;&gt; v1 = [ 1,2, 3, 4</a:t>
            </a:r>
            <a:r>
              <a:rPr lang="tr-TR" dirty="0" smtClean="0">
                <a:latin typeface="Times New Roman" panose="02020603050405020304" pitchFamily="18" charset="0"/>
              </a:rPr>
              <a:t>]            </a:t>
            </a:r>
            <a:r>
              <a:rPr lang="tr-TR" dirty="0">
                <a:latin typeface="Times New Roman" panose="02020603050405020304" pitchFamily="18" charset="0"/>
              </a:rPr>
              <a:t>&gt;&gt; v1 = [ </a:t>
            </a:r>
            <a:r>
              <a:rPr lang="tr-TR" dirty="0" smtClean="0">
                <a:latin typeface="Times New Roman" panose="02020603050405020304" pitchFamily="18" charset="0"/>
              </a:rPr>
              <a:t>1 2  3  </a:t>
            </a:r>
            <a:r>
              <a:rPr lang="tr-TR" dirty="0">
                <a:latin typeface="Times New Roman" panose="02020603050405020304" pitchFamily="18" charset="0"/>
              </a:rPr>
              <a:t>4] </a:t>
            </a:r>
            <a:endParaRPr lang="tr-TR" dirty="0" smtClean="0">
              <a:latin typeface="Times New Roman" panose="02020603050405020304" pitchFamily="18" charset="0"/>
            </a:endParaRPr>
          </a:p>
          <a:p>
            <a:endParaRPr lang="tr-TR" dirty="0">
              <a:latin typeface="Times New Roman" panose="02020603050405020304" pitchFamily="18" charset="0"/>
            </a:endParaRPr>
          </a:p>
          <a:p>
            <a:r>
              <a:rPr lang="tr-TR" dirty="0" smtClean="0">
                <a:latin typeface="Times New Roman" panose="02020603050405020304" pitchFamily="18" charset="0"/>
              </a:rPr>
              <a:t>                          v1 </a:t>
            </a:r>
            <a:r>
              <a:rPr lang="tr-TR" dirty="0">
                <a:latin typeface="Times New Roman" panose="02020603050405020304" pitchFamily="18" charset="0"/>
              </a:rPr>
              <a:t>= 1 2 3 4</a:t>
            </a:r>
          </a:p>
          <a:p>
            <a:endParaRPr lang="tr-TR" dirty="0" smtClean="0">
              <a:latin typeface="Times New Roman" panose="02020603050405020304" pitchFamily="18" charset="0"/>
            </a:endParaRPr>
          </a:p>
          <a:p>
            <a:endParaRPr lang="tr-TR" dirty="0">
              <a:latin typeface="Times New Roman" panose="02020603050405020304" pitchFamily="18" charset="0"/>
            </a:endParaRPr>
          </a:p>
          <a:p>
            <a:r>
              <a:rPr lang="tr-TR" dirty="0">
                <a:latin typeface="Times New Roman" panose="02020603050405020304" pitchFamily="18" charset="0"/>
              </a:rPr>
              <a:t>Sütun vektörü.</a:t>
            </a:r>
          </a:p>
          <a:p>
            <a:endParaRPr lang="tr-TR" dirty="0" smtClean="0">
              <a:latin typeface="Times New Roman" panose="02020603050405020304" pitchFamily="18" charset="0"/>
            </a:endParaRPr>
          </a:p>
          <a:p>
            <a:r>
              <a:rPr lang="tr-TR" dirty="0">
                <a:latin typeface="Times New Roman" panose="02020603050405020304" pitchFamily="18" charset="0"/>
              </a:rPr>
              <a:t>&gt;&gt; </a:t>
            </a:r>
            <a:r>
              <a:rPr lang="tr-TR" dirty="0" smtClean="0">
                <a:latin typeface="Times New Roman" panose="02020603050405020304" pitchFamily="18" charset="0"/>
              </a:rPr>
              <a:t> </a:t>
            </a:r>
            <a:r>
              <a:rPr lang="tr-TR" dirty="0" smtClean="0"/>
              <a:t>v2</a:t>
            </a:r>
            <a:r>
              <a:rPr lang="tr-TR" dirty="0"/>
              <a:t>= [ 1 ; 2; 3; </a:t>
            </a:r>
            <a:r>
              <a:rPr lang="tr-TR" dirty="0" smtClean="0"/>
              <a:t>4]</a:t>
            </a:r>
          </a:p>
          <a:p>
            <a:endParaRPr lang="tr-TR" dirty="0"/>
          </a:p>
          <a:p>
            <a:r>
              <a:rPr lang="tr-TR" dirty="0" smtClean="0"/>
              <a:t>v2 </a:t>
            </a:r>
            <a:r>
              <a:rPr lang="tr-TR" dirty="0"/>
              <a:t>= 1</a:t>
            </a:r>
          </a:p>
          <a:p>
            <a:r>
              <a:rPr lang="tr-TR" dirty="0" smtClean="0"/>
              <a:t>        2</a:t>
            </a:r>
            <a:endParaRPr lang="tr-TR" dirty="0"/>
          </a:p>
          <a:p>
            <a:r>
              <a:rPr lang="tr-TR" dirty="0" smtClean="0"/>
              <a:t>        3</a:t>
            </a:r>
            <a:endParaRPr lang="tr-TR" dirty="0"/>
          </a:p>
          <a:p>
            <a:r>
              <a:rPr lang="tr-TR" dirty="0" smtClean="0"/>
              <a:t>        4</a:t>
            </a:r>
            <a:endParaRPr lang="tr-TR" dirty="0" smtClean="0">
              <a:latin typeface="Times New Roman" panose="02020603050405020304" pitchFamily="18" charset="0"/>
            </a:endParaRPr>
          </a:p>
          <a:p>
            <a:endParaRPr lang="tr-TR" dirty="0" smtClean="0"/>
          </a:p>
          <a:p>
            <a:r>
              <a:rPr lang="tr-TR" dirty="0" smtClean="0"/>
              <a:t> </a:t>
            </a:r>
          </a:p>
          <a:p>
            <a:endParaRPr lang="tr-TR" dirty="0"/>
          </a:p>
        </p:txBody>
      </p:sp>
      <p:sp>
        <p:nvSpPr>
          <p:cNvPr id="5" name="Dikdörtgen 4"/>
          <p:cNvSpPr/>
          <p:nvPr/>
        </p:nvSpPr>
        <p:spPr>
          <a:xfrm>
            <a:off x="195943" y="1069521"/>
            <a:ext cx="4506686" cy="150222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Dikdörtgen 5"/>
          <p:cNvSpPr/>
          <p:nvPr/>
        </p:nvSpPr>
        <p:spPr>
          <a:xfrm>
            <a:off x="195943" y="2971800"/>
            <a:ext cx="4506686" cy="230232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Dikdörtgen 6"/>
          <p:cNvSpPr/>
          <p:nvPr/>
        </p:nvSpPr>
        <p:spPr>
          <a:xfrm>
            <a:off x="6096000" y="1326021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b="1" dirty="0" err="1">
                <a:latin typeface="Times New Roman" panose="02020603050405020304" pitchFamily="18" charset="0"/>
              </a:rPr>
              <a:t>sort</a:t>
            </a:r>
            <a:r>
              <a:rPr lang="tr-TR" b="1" dirty="0">
                <a:latin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</a:rPr>
              <a:t>komutuyla herhangi bir vektör </a:t>
            </a:r>
            <a:r>
              <a:rPr lang="tr-TR" dirty="0" err="1">
                <a:latin typeface="Times New Roman" panose="02020603050405020304" pitchFamily="18" charset="0"/>
              </a:rPr>
              <a:t>vec</a:t>
            </a:r>
            <a:r>
              <a:rPr lang="tr-TR" dirty="0">
                <a:latin typeface="Times New Roman" panose="02020603050405020304" pitchFamily="18" charset="0"/>
              </a:rPr>
              <a:t>=[ 3 -2 5 1 0 ] sıraya dizilecektir.</a:t>
            </a:r>
            <a:endParaRPr lang="tr-TR" dirty="0"/>
          </a:p>
        </p:txBody>
      </p:sp>
      <p:sp>
        <p:nvSpPr>
          <p:cNvPr id="8" name="Dikdörtgen 7"/>
          <p:cNvSpPr/>
          <p:nvPr/>
        </p:nvSpPr>
        <p:spPr>
          <a:xfrm>
            <a:off x="6305550" y="2430024"/>
            <a:ext cx="224245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latin typeface="Times New Roman" panose="02020603050405020304" pitchFamily="18" charset="0"/>
              </a:rPr>
              <a:t>&gt;&gt; </a:t>
            </a:r>
            <a:r>
              <a:rPr lang="tr-TR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sort</a:t>
            </a:r>
            <a:r>
              <a:rPr lang="tr-TR" dirty="0">
                <a:solidFill>
                  <a:srgbClr val="FF0000"/>
                </a:solidFill>
                <a:latin typeface="Times New Roman" panose="02020603050405020304" pitchFamily="18" charset="0"/>
              </a:rPr>
              <a:t>(</a:t>
            </a:r>
            <a:r>
              <a:rPr lang="tr-TR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vec</a:t>
            </a: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)</a:t>
            </a:r>
          </a:p>
          <a:p>
            <a:endParaRPr lang="tr-TR" dirty="0">
              <a:latin typeface="Times New Roman" panose="02020603050405020304" pitchFamily="18" charset="0"/>
            </a:endParaRPr>
          </a:p>
          <a:p>
            <a:r>
              <a:rPr lang="fr-FR" dirty="0">
                <a:latin typeface="Times New Roman" panose="02020603050405020304" pitchFamily="18" charset="0"/>
              </a:rPr>
              <a:t>ans = -2 0 1 3 5</a:t>
            </a:r>
            <a:endParaRPr lang="tr-TR" dirty="0"/>
          </a:p>
        </p:txBody>
      </p:sp>
      <p:sp>
        <p:nvSpPr>
          <p:cNvPr id="9" name="Dikdörtgen 8"/>
          <p:cNvSpPr/>
          <p:nvPr/>
        </p:nvSpPr>
        <p:spPr>
          <a:xfrm>
            <a:off x="6096000" y="1069521"/>
            <a:ext cx="6036129" cy="264522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Dikdörtgen 9"/>
          <p:cNvSpPr/>
          <p:nvPr/>
        </p:nvSpPr>
        <p:spPr>
          <a:xfrm>
            <a:off x="6153150" y="3976481"/>
            <a:ext cx="6096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>
                <a:latin typeface="TimesNewRoman"/>
              </a:rPr>
              <a:t>i</a:t>
            </a:r>
            <a:r>
              <a:rPr lang="tr-TR" dirty="0" smtClean="0">
                <a:latin typeface="Times New Roman" panose="02020603050405020304" pitchFamily="18" charset="0"/>
              </a:rPr>
              <a:t>ki </a:t>
            </a:r>
            <a:r>
              <a:rPr lang="tr-TR" dirty="0">
                <a:latin typeface="Times New Roman" panose="02020603050405020304" pitchFamily="18" charset="0"/>
              </a:rPr>
              <a:t>nokta üst üste kullanılarak sayı dizileri </a:t>
            </a:r>
            <a:r>
              <a:rPr lang="tr-TR" dirty="0" err="1">
                <a:latin typeface="Times New Roman" panose="02020603050405020304" pitchFamily="18" charset="0"/>
              </a:rPr>
              <a:t>olu</a:t>
            </a:r>
            <a:r>
              <a:rPr lang="tr-TR" dirty="0" err="1">
                <a:latin typeface="TimesNewRoman"/>
              </a:rPr>
              <a:t>s</a:t>
            </a:r>
            <a:r>
              <a:rPr lang="tr-TR" dirty="0" err="1">
                <a:latin typeface="Times New Roman" panose="02020603050405020304" pitchFamily="18" charset="0"/>
              </a:rPr>
              <a:t>turulabilir</a:t>
            </a:r>
            <a:r>
              <a:rPr lang="tr-TR" dirty="0">
                <a:latin typeface="Times New Roman" panose="02020603050405020304" pitchFamily="18" charset="0"/>
              </a:rPr>
              <a:t>. </a:t>
            </a:r>
            <a:r>
              <a:rPr lang="tr-TR" dirty="0" smtClean="0">
                <a:latin typeface="Times New Roman" panose="02020603050405020304" pitchFamily="18" charset="0"/>
              </a:rPr>
              <a:t>   (</a:t>
            </a:r>
            <a:r>
              <a:rPr lang="tr-TR" dirty="0" err="1">
                <a:latin typeface="Times New Roman" panose="02020603050405020304" pitchFamily="18" charset="0"/>
              </a:rPr>
              <a:t>a:b:c</a:t>
            </a:r>
            <a:r>
              <a:rPr lang="tr-TR" dirty="0">
                <a:latin typeface="Times New Roman" panose="02020603050405020304" pitchFamily="18" charset="0"/>
              </a:rPr>
              <a:t> a sayısından c </a:t>
            </a:r>
            <a:r>
              <a:rPr lang="tr-TR" dirty="0" smtClean="0">
                <a:latin typeface="Times New Roman" panose="02020603050405020304" pitchFamily="18" charset="0"/>
              </a:rPr>
              <a:t>sayısına  kadar </a:t>
            </a:r>
            <a:r>
              <a:rPr lang="tr-TR" dirty="0">
                <a:latin typeface="Times New Roman" panose="02020603050405020304" pitchFamily="18" charset="0"/>
              </a:rPr>
              <a:t>b </a:t>
            </a:r>
            <a:r>
              <a:rPr lang="tr-TR" dirty="0" err="1">
                <a:latin typeface="Times New Roman" panose="02020603050405020304" pitchFamily="18" charset="0"/>
              </a:rPr>
              <a:t>artı</a:t>
            </a:r>
            <a:r>
              <a:rPr lang="tr-TR" dirty="0" err="1">
                <a:latin typeface="TimesNewRoman"/>
              </a:rPr>
              <a:t>s</a:t>
            </a:r>
            <a:r>
              <a:rPr lang="tr-TR" dirty="0" err="1">
                <a:latin typeface="Times New Roman" panose="02020603050405020304" pitchFamily="18" charset="0"/>
              </a:rPr>
              <a:t>la</a:t>
            </a:r>
            <a:r>
              <a:rPr lang="tr-TR" dirty="0">
                <a:latin typeface="Times New Roman" panose="02020603050405020304" pitchFamily="18" charset="0"/>
              </a:rPr>
              <a:t> sayılar üretir)</a:t>
            </a:r>
          </a:p>
          <a:p>
            <a:endParaRPr lang="tr-TR" dirty="0" smtClean="0">
              <a:latin typeface="Times New Roman" panose="02020603050405020304" pitchFamily="18" charset="0"/>
            </a:endParaRPr>
          </a:p>
          <a:p>
            <a:r>
              <a:rPr lang="tr-TR" dirty="0" smtClean="0">
                <a:latin typeface="Times New Roman" panose="02020603050405020304" pitchFamily="18" charset="0"/>
              </a:rPr>
              <a:t>&gt;&gt; </a:t>
            </a:r>
            <a:r>
              <a:rPr lang="tr-TR" dirty="0">
                <a:latin typeface="Times New Roman" panose="02020603050405020304" pitchFamily="18" charset="0"/>
              </a:rPr>
              <a:t>1</a:t>
            </a:r>
            <a:r>
              <a:rPr lang="tr-TR" dirty="0">
                <a:solidFill>
                  <a:srgbClr val="FF0000"/>
                </a:solidFill>
                <a:latin typeface="Times New Roman" panose="02020603050405020304" pitchFamily="18" charset="0"/>
              </a:rPr>
              <a:t>:</a:t>
            </a:r>
            <a:r>
              <a:rPr lang="tr-TR" dirty="0">
                <a:latin typeface="Times New Roman" panose="02020603050405020304" pitchFamily="18" charset="0"/>
              </a:rPr>
              <a:t>4</a:t>
            </a:r>
          </a:p>
          <a:p>
            <a:r>
              <a:rPr lang="tr-TR" dirty="0" smtClean="0">
                <a:latin typeface="Times New Roman" panose="02020603050405020304" pitchFamily="18" charset="0"/>
              </a:rPr>
              <a:t>      </a:t>
            </a:r>
          </a:p>
          <a:p>
            <a:r>
              <a:rPr lang="tr-TR" dirty="0">
                <a:latin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</a:rPr>
              <a:t>   1 </a:t>
            </a:r>
            <a:r>
              <a:rPr lang="tr-TR" dirty="0">
                <a:latin typeface="Times New Roman" panose="02020603050405020304" pitchFamily="18" charset="0"/>
              </a:rPr>
              <a:t>2 3 </a:t>
            </a:r>
            <a:r>
              <a:rPr lang="tr-TR" dirty="0" smtClean="0">
                <a:latin typeface="Times New Roman" panose="02020603050405020304" pitchFamily="18" charset="0"/>
              </a:rPr>
              <a:t>4</a:t>
            </a:r>
          </a:p>
          <a:p>
            <a:endParaRPr lang="tr-TR" dirty="0">
              <a:latin typeface="Times New Roman" panose="02020603050405020304" pitchFamily="18" charset="0"/>
            </a:endParaRPr>
          </a:p>
          <a:p>
            <a:r>
              <a:rPr lang="tr-TR" dirty="0">
                <a:latin typeface="Times New Roman" panose="02020603050405020304" pitchFamily="18" charset="0"/>
              </a:rPr>
              <a:t>&gt;&gt; -1.4</a:t>
            </a:r>
            <a:r>
              <a:rPr lang="tr-TR" dirty="0">
                <a:solidFill>
                  <a:srgbClr val="FF0000"/>
                </a:solidFill>
                <a:latin typeface="Times New Roman" panose="02020603050405020304" pitchFamily="18" charset="0"/>
              </a:rPr>
              <a:t>:</a:t>
            </a:r>
            <a:r>
              <a:rPr lang="tr-TR" dirty="0">
                <a:latin typeface="Times New Roman" panose="02020603050405020304" pitchFamily="18" charset="0"/>
              </a:rPr>
              <a:t>-0.3</a:t>
            </a:r>
            <a:r>
              <a:rPr lang="tr-TR" dirty="0">
                <a:solidFill>
                  <a:srgbClr val="FF0000"/>
                </a:solidFill>
                <a:latin typeface="Times New Roman" panose="02020603050405020304" pitchFamily="18" charset="0"/>
              </a:rPr>
              <a:t>:</a:t>
            </a:r>
            <a:r>
              <a:rPr lang="tr-TR" dirty="0">
                <a:latin typeface="Times New Roman" panose="02020603050405020304" pitchFamily="18" charset="0"/>
              </a:rPr>
              <a:t>-2</a:t>
            </a:r>
          </a:p>
          <a:p>
            <a:r>
              <a:rPr lang="tr-TR" dirty="0" smtClean="0">
                <a:latin typeface="Times New Roman" panose="02020603050405020304" pitchFamily="18" charset="0"/>
              </a:rPr>
              <a:t>    </a:t>
            </a:r>
          </a:p>
          <a:p>
            <a:r>
              <a:rPr lang="tr-TR" dirty="0">
                <a:latin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</a:rPr>
              <a:t>    -</a:t>
            </a:r>
            <a:r>
              <a:rPr lang="tr-TR" dirty="0">
                <a:latin typeface="Times New Roman" panose="02020603050405020304" pitchFamily="18" charset="0"/>
              </a:rPr>
              <a:t>1.4 -1.7 -2.0</a:t>
            </a:r>
            <a:endParaRPr lang="tr-TR" dirty="0"/>
          </a:p>
        </p:txBody>
      </p:sp>
      <p:sp>
        <p:nvSpPr>
          <p:cNvPr id="11" name="Dikdörtgen 10"/>
          <p:cNvSpPr/>
          <p:nvPr/>
        </p:nvSpPr>
        <p:spPr>
          <a:xfrm>
            <a:off x="6096001" y="3951514"/>
            <a:ext cx="5676900" cy="288728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Dikdörtgen 12"/>
          <p:cNvSpPr/>
          <p:nvPr/>
        </p:nvSpPr>
        <p:spPr>
          <a:xfrm>
            <a:off x="526921" y="5650924"/>
            <a:ext cx="2390398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>
                <a:latin typeface="Times New Roman" panose="02020603050405020304" pitchFamily="18" charset="0"/>
              </a:rPr>
              <a:t>&gt;&gt;  </a:t>
            </a:r>
            <a:r>
              <a:rPr lang="tr-TR" dirty="0"/>
              <a:t>v2= [ 1 ; 2; 3; 4</a:t>
            </a:r>
            <a:r>
              <a:rPr lang="tr-TR" dirty="0" smtClean="0"/>
              <a:t>]</a:t>
            </a:r>
            <a:r>
              <a:rPr lang="tr-TR" dirty="0" smtClean="0">
                <a:solidFill>
                  <a:srgbClr val="FF0000"/>
                </a:solidFill>
              </a:rPr>
              <a:t> ;     </a:t>
            </a:r>
          </a:p>
          <a:p>
            <a:endParaRPr lang="tr-TR" dirty="0">
              <a:solidFill>
                <a:srgbClr val="FF0000"/>
              </a:solidFill>
            </a:endParaRPr>
          </a:p>
          <a:p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14" name="Dikdörtgen 13"/>
          <p:cNvSpPr/>
          <p:nvPr/>
        </p:nvSpPr>
        <p:spPr>
          <a:xfrm>
            <a:off x="518433" y="5413222"/>
            <a:ext cx="2620735" cy="626253"/>
          </a:xfrm>
          <a:prstGeom prst="rect">
            <a:avLst/>
          </a:prstGeom>
          <a:solidFill>
            <a:schemeClr val="accent1">
              <a:alpha val="3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5" name="Dikdörtgen 14"/>
          <p:cNvSpPr/>
          <p:nvPr/>
        </p:nvSpPr>
        <p:spPr>
          <a:xfrm>
            <a:off x="314740" y="5921682"/>
            <a:ext cx="6096000" cy="86177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sv-SE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;</a:t>
            </a:r>
            <a:r>
              <a:rPr lang="sv-SE" dirty="0">
                <a:latin typeface="Times New Roman" panose="02020603050405020304" pitchFamily="18" charset="0"/>
              </a:rPr>
              <a:t> i</a:t>
            </a:r>
            <a:r>
              <a:rPr lang="sv-SE" dirty="0">
                <a:latin typeface="TimesNewRoman"/>
              </a:rPr>
              <a:t>s</a:t>
            </a:r>
            <a:r>
              <a:rPr lang="sv-SE" dirty="0">
                <a:latin typeface="Times New Roman" panose="02020603050405020304" pitchFamily="18" charset="0"/>
              </a:rPr>
              <a:t>areti varsa i</a:t>
            </a:r>
            <a:r>
              <a:rPr lang="sv-SE" dirty="0">
                <a:latin typeface="TimesNewRoman"/>
              </a:rPr>
              <a:t>s</a:t>
            </a:r>
            <a:r>
              <a:rPr lang="sv-SE" dirty="0">
                <a:latin typeface="Times New Roman" panose="02020603050405020304" pitchFamily="18" charset="0"/>
              </a:rPr>
              <a:t>lem sonucu ekranda</a:t>
            </a:r>
          </a:p>
          <a:p>
            <a:r>
              <a:rPr lang="tr-TR" dirty="0">
                <a:latin typeface="Times New Roman" panose="02020603050405020304" pitchFamily="18" charset="0"/>
              </a:rPr>
              <a:t>görünmez.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2967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308344" y="233917"/>
            <a:ext cx="42594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 err="1" smtClean="0"/>
              <a:t>Vektörel</a:t>
            </a:r>
            <a:r>
              <a:rPr lang="tr-TR" b="1" dirty="0" smtClean="0"/>
              <a:t>     (*) </a:t>
            </a:r>
            <a:r>
              <a:rPr lang="tr-TR" b="1" dirty="0"/>
              <a:t>, (.*) , </a:t>
            </a:r>
            <a:r>
              <a:rPr lang="tr-TR" b="1" dirty="0" err="1"/>
              <a:t>dot</a:t>
            </a:r>
            <a:r>
              <a:rPr lang="tr-TR" b="1" dirty="0"/>
              <a:t> ve </a:t>
            </a:r>
            <a:r>
              <a:rPr lang="tr-TR" b="1" dirty="0" err="1"/>
              <a:t>cross</a:t>
            </a:r>
            <a:r>
              <a:rPr lang="tr-TR" b="1" dirty="0"/>
              <a:t> çarpımlar</a:t>
            </a:r>
            <a:endParaRPr lang="tr-TR" dirty="0"/>
          </a:p>
        </p:txBody>
      </p:sp>
      <p:sp>
        <p:nvSpPr>
          <p:cNvPr id="5" name="Dikdörtgen 4"/>
          <p:cNvSpPr/>
          <p:nvPr/>
        </p:nvSpPr>
        <p:spPr>
          <a:xfrm>
            <a:off x="808074" y="780791"/>
            <a:ext cx="35125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>
                <a:latin typeface="TimesNewRoman"/>
              </a:rPr>
              <a:t>İ</a:t>
            </a:r>
            <a:r>
              <a:rPr lang="tr-TR" dirty="0" smtClean="0">
                <a:latin typeface="Times New Roman" panose="02020603050405020304" pitchFamily="18" charset="0"/>
              </a:rPr>
              <a:t>ki </a:t>
            </a:r>
            <a:r>
              <a:rPr lang="tr-TR" dirty="0">
                <a:latin typeface="Times New Roman" panose="02020603050405020304" pitchFamily="18" charset="0"/>
              </a:rPr>
              <a:t>vektör u ve v için </a:t>
            </a:r>
            <a:r>
              <a:rPr lang="tr-TR" dirty="0" err="1">
                <a:latin typeface="Times New Roman" panose="02020603050405020304" pitchFamily="18" charset="0"/>
              </a:rPr>
              <a:t>skaler</a:t>
            </a:r>
            <a:r>
              <a:rPr lang="tr-TR" dirty="0">
                <a:latin typeface="Times New Roman" panose="02020603050405020304" pitchFamily="18" charset="0"/>
              </a:rPr>
              <a:t> çarpım</a:t>
            </a:r>
            <a:endParaRPr lang="tr-TR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1749" y="1327665"/>
            <a:ext cx="4529470" cy="3856298"/>
          </a:xfrm>
          <a:prstGeom prst="rect">
            <a:avLst/>
          </a:prstGeom>
        </p:spPr>
      </p:pic>
      <p:sp>
        <p:nvSpPr>
          <p:cNvPr id="8" name="Dikdörtgen 7"/>
          <p:cNvSpPr/>
          <p:nvPr/>
        </p:nvSpPr>
        <p:spPr>
          <a:xfrm>
            <a:off x="6439786" y="839769"/>
            <a:ext cx="4926419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800" dirty="0"/>
              <a:t>&gt;&gt; u=[1 5 9]</a:t>
            </a:r>
          </a:p>
          <a:p>
            <a:r>
              <a:rPr lang="pl-PL" sz="2800" dirty="0" smtClean="0"/>
              <a:t>u </a:t>
            </a:r>
            <a:r>
              <a:rPr lang="pl-PL" sz="2800" dirty="0"/>
              <a:t>=</a:t>
            </a:r>
          </a:p>
          <a:p>
            <a:r>
              <a:rPr lang="pl-PL" sz="2800" dirty="0" smtClean="0"/>
              <a:t>     </a:t>
            </a:r>
            <a:r>
              <a:rPr lang="pl-PL" sz="2800" dirty="0"/>
              <a:t>1     5     9</a:t>
            </a:r>
          </a:p>
          <a:p>
            <a:r>
              <a:rPr lang="pl-PL" sz="2800" dirty="0" smtClean="0"/>
              <a:t>&gt;&gt; </a:t>
            </a:r>
            <a:r>
              <a:rPr lang="pl-PL" sz="2800" dirty="0"/>
              <a:t>v=[2;3;6]</a:t>
            </a:r>
          </a:p>
          <a:p>
            <a:r>
              <a:rPr lang="pl-PL" sz="2800" dirty="0" smtClean="0"/>
              <a:t>v </a:t>
            </a:r>
            <a:r>
              <a:rPr lang="pl-PL" sz="2800" dirty="0"/>
              <a:t>=</a:t>
            </a:r>
          </a:p>
          <a:p>
            <a:r>
              <a:rPr lang="pl-PL" sz="2800" dirty="0" smtClean="0"/>
              <a:t>     </a:t>
            </a:r>
            <a:r>
              <a:rPr lang="pl-PL" sz="2800" dirty="0"/>
              <a:t>2</a:t>
            </a:r>
          </a:p>
          <a:p>
            <a:r>
              <a:rPr lang="pl-PL" sz="2800" dirty="0"/>
              <a:t>     3</a:t>
            </a:r>
          </a:p>
          <a:p>
            <a:r>
              <a:rPr lang="pl-PL" sz="2800" dirty="0"/>
              <a:t>     6</a:t>
            </a:r>
          </a:p>
          <a:p>
            <a:r>
              <a:rPr lang="pl-PL" sz="2800" dirty="0" smtClean="0"/>
              <a:t>&gt;&gt; </a:t>
            </a:r>
            <a:r>
              <a:rPr lang="pl-PL" sz="4000" b="1" dirty="0">
                <a:solidFill>
                  <a:srgbClr val="FF0000"/>
                </a:solidFill>
              </a:rPr>
              <a:t>d=u*v</a:t>
            </a:r>
          </a:p>
          <a:p>
            <a:r>
              <a:rPr lang="pl-PL" sz="2800" dirty="0" smtClean="0"/>
              <a:t>d </a:t>
            </a:r>
            <a:r>
              <a:rPr lang="pl-PL" sz="2800" dirty="0"/>
              <a:t>=</a:t>
            </a:r>
          </a:p>
          <a:p>
            <a:r>
              <a:rPr lang="pl-PL" sz="2800" dirty="0" smtClean="0"/>
              <a:t>    </a:t>
            </a:r>
            <a:r>
              <a:rPr lang="pl-PL" sz="2800" dirty="0"/>
              <a:t>71</a:t>
            </a:r>
            <a:endParaRPr lang="tr-TR" sz="2800" dirty="0"/>
          </a:p>
        </p:txBody>
      </p:sp>
      <p:sp>
        <p:nvSpPr>
          <p:cNvPr id="9" name="Dikdörtgen 8"/>
          <p:cNvSpPr/>
          <p:nvPr/>
        </p:nvSpPr>
        <p:spPr>
          <a:xfrm>
            <a:off x="6439786" y="141584"/>
            <a:ext cx="57014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b="1" dirty="0" err="1">
                <a:latin typeface="Times New Roman" panose="02020603050405020304" pitchFamily="18" charset="0"/>
              </a:rPr>
              <a:t>skaler</a:t>
            </a:r>
            <a:r>
              <a:rPr lang="tr-TR" sz="2400" b="1" dirty="0">
                <a:latin typeface="Times New Roman" panose="02020603050405020304" pitchFamily="18" charset="0"/>
              </a:rPr>
              <a:t> </a:t>
            </a:r>
            <a:r>
              <a:rPr lang="tr-TR" sz="2400" b="1" dirty="0" err="1" smtClean="0">
                <a:latin typeface="Times New Roman" panose="02020603050405020304" pitchFamily="18" charset="0"/>
              </a:rPr>
              <a:t>carpim</a:t>
            </a:r>
            <a:r>
              <a:rPr lang="tr-TR" sz="2400" b="1" dirty="0" smtClean="0">
                <a:latin typeface="Times New Roman" panose="02020603050405020304" pitchFamily="18" charset="0"/>
              </a:rPr>
              <a:t>   = </a:t>
            </a:r>
            <a:r>
              <a:rPr lang="tr-TR" sz="2400" b="1" dirty="0" err="1" smtClean="0">
                <a:latin typeface="Times New Roman" panose="02020603050405020304" pitchFamily="18" charset="0"/>
              </a:rPr>
              <a:t>inner</a:t>
            </a:r>
            <a:r>
              <a:rPr lang="tr-TR" sz="2400" b="1" dirty="0" smtClean="0">
                <a:latin typeface="Times New Roman" panose="02020603050405020304" pitchFamily="18" charset="0"/>
              </a:rPr>
              <a:t> veya </a:t>
            </a:r>
            <a:r>
              <a:rPr lang="tr-TR" sz="2400" b="1" dirty="0" err="1" smtClean="0">
                <a:latin typeface="Times New Roman" panose="02020603050405020304" pitchFamily="18" charset="0"/>
              </a:rPr>
              <a:t>dot</a:t>
            </a:r>
            <a:r>
              <a:rPr lang="tr-TR" sz="2400" b="1" dirty="0" smtClean="0">
                <a:latin typeface="Times New Roman" panose="02020603050405020304" pitchFamily="18" charset="0"/>
              </a:rPr>
              <a:t> </a:t>
            </a:r>
            <a:r>
              <a:rPr lang="tr-TR" sz="2400" b="1" dirty="0" err="1" smtClean="0">
                <a:latin typeface="Times New Roman" panose="02020603050405020304" pitchFamily="18" charset="0"/>
              </a:rPr>
              <a:t>product</a:t>
            </a:r>
            <a:r>
              <a:rPr lang="tr-TR" sz="2400" b="1" dirty="0" smtClean="0">
                <a:latin typeface="Times New Roman" panose="02020603050405020304" pitchFamily="18" charset="0"/>
              </a:rPr>
              <a:t>   </a:t>
            </a:r>
            <a:endParaRPr lang="tr-TR" sz="2400" b="1" dirty="0"/>
          </a:p>
        </p:txBody>
      </p:sp>
      <p:sp>
        <p:nvSpPr>
          <p:cNvPr id="10" name="Dikdörtgen 9"/>
          <p:cNvSpPr/>
          <p:nvPr/>
        </p:nvSpPr>
        <p:spPr>
          <a:xfrm>
            <a:off x="9349350" y="839769"/>
            <a:ext cx="2484687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/>
              <a:t>&gt;&gt; u=[1 5 9]</a:t>
            </a:r>
          </a:p>
          <a:p>
            <a:r>
              <a:rPr lang="tr-TR" sz="2800" dirty="0" smtClean="0"/>
              <a:t>u </a:t>
            </a:r>
            <a:r>
              <a:rPr lang="tr-TR" sz="2800" dirty="0"/>
              <a:t>=</a:t>
            </a:r>
          </a:p>
          <a:p>
            <a:r>
              <a:rPr lang="tr-TR" sz="2800" dirty="0" smtClean="0"/>
              <a:t>     </a:t>
            </a:r>
            <a:r>
              <a:rPr lang="tr-TR" sz="2800" dirty="0"/>
              <a:t>1     5     9</a:t>
            </a:r>
          </a:p>
          <a:p>
            <a:r>
              <a:rPr lang="tr-TR" sz="2800" dirty="0" smtClean="0"/>
              <a:t>&gt;&gt; </a:t>
            </a:r>
            <a:r>
              <a:rPr lang="tr-TR" sz="2800" dirty="0"/>
              <a:t>v=[2;3;6]</a:t>
            </a:r>
          </a:p>
          <a:p>
            <a:r>
              <a:rPr lang="tr-TR" sz="2800" dirty="0" smtClean="0"/>
              <a:t>v </a:t>
            </a:r>
            <a:r>
              <a:rPr lang="tr-TR" sz="2800" dirty="0"/>
              <a:t>=</a:t>
            </a:r>
          </a:p>
          <a:p>
            <a:r>
              <a:rPr lang="tr-TR" sz="2800" dirty="0" smtClean="0"/>
              <a:t>     </a:t>
            </a:r>
            <a:r>
              <a:rPr lang="tr-TR" sz="2800" dirty="0"/>
              <a:t>2</a:t>
            </a:r>
          </a:p>
          <a:p>
            <a:r>
              <a:rPr lang="tr-TR" sz="2800" dirty="0"/>
              <a:t>     3</a:t>
            </a:r>
          </a:p>
          <a:p>
            <a:r>
              <a:rPr lang="tr-TR" sz="2800" dirty="0"/>
              <a:t>     6</a:t>
            </a:r>
          </a:p>
          <a:p>
            <a:r>
              <a:rPr lang="tr-TR" sz="2800" dirty="0" smtClean="0"/>
              <a:t>&gt;&gt; </a:t>
            </a:r>
            <a:r>
              <a:rPr lang="tr-TR" sz="4000" b="1" dirty="0" err="1">
                <a:solidFill>
                  <a:srgbClr val="FF0000"/>
                </a:solidFill>
              </a:rPr>
              <a:t>dot</a:t>
            </a:r>
            <a:r>
              <a:rPr lang="tr-TR" sz="4000" b="1" dirty="0">
                <a:solidFill>
                  <a:srgbClr val="FF0000"/>
                </a:solidFill>
              </a:rPr>
              <a:t>(</a:t>
            </a:r>
            <a:r>
              <a:rPr lang="tr-TR" sz="4000" b="1" dirty="0" err="1">
                <a:solidFill>
                  <a:srgbClr val="FF0000"/>
                </a:solidFill>
              </a:rPr>
              <a:t>u,v</a:t>
            </a:r>
            <a:r>
              <a:rPr lang="tr-TR" sz="4000" b="1" dirty="0">
                <a:solidFill>
                  <a:srgbClr val="FF0000"/>
                </a:solidFill>
              </a:rPr>
              <a:t>)</a:t>
            </a:r>
          </a:p>
          <a:p>
            <a:r>
              <a:rPr lang="tr-TR" sz="2800" dirty="0" err="1" smtClean="0"/>
              <a:t>ans</a:t>
            </a:r>
            <a:r>
              <a:rPr lang="tr-TR" sz="2800" dirty="0" smtClean="0"/>
              <a:t> </a:t>
            </a:r>
            <a:r>
              <a:rPr lang="tr-TR" sz="2800" dirty="0"/>
              <a:t>=</a:t>
            </a:r>
          </a:p>
          <a:p>
            <a:r>
              <a:rPr lang="tr-TR" sz="2800" dirty="0" smtClean="0"/>
              <a:t>    </a:t>
            </a:r>
            <a:r>
              <a:rPr lang="tr-TR" sz="2800" dirty="0"/>
              <a:t>71</a:t>
            </a:r>
          </a:p>
        </p:txBody>
      </p:sp>
    </p:spTree>
    <p:extLst>
      <p:ext uri="{BB962C8B-B14F-4D97-AF65-F5344CB8AC3E}">
        <p14:creationId xmlns:p14="http://schemas.microsoft.com/office/powerpoint/2010/main" val="671967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411126" y="-64264"/>
            <a:ext cx="4118344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200" dirty="0"/>
              <a:t>&gt;&gt; u=[1 5 9]</a:t>
            </a:r>
          </a:p>
          <a:p>
            <a:r>
              <a:rPr lang="tr-TR" sz="3200" dirty="0" smtClean="0"/>
              <a:t>u </a:t>
            </a:r>
            <a:r>
              <a:rPr lang="tr-TR" sz="3200" dirty="0"/>
              <a:t>=</a:t>
            </a:r>
          </a:p>
          <a:p>
            <a:r>
              <a:rPr lang="tr-TR" sz="3200" dirty="0" smtClean="0"/>
              <a:t>     </a:t>
            </a:r>
            <a:r>
              <a:rPr lang="tr-TR" sz="3200" dirty="0"/>
              <a:t>1     5     9</a:t>
            </a:r>
          </a:p>
          <a:p>
            <a:r>
              <a:rPr lang="tr-TR" sz="3200" dirty="0" smtClean="0"/>
              <a:t>&gt;&gt; </a:t>
            </a:r>
            <a:r>
              <a:rPr lang="tr-TR" sz="3200" dirty="0"/>
              <a:t>v=[2 3 6]</a:t>
            </a:r>
          </a:p>
          <a:p>
            <a:r>
              <a:rPr lang="tr-TR" sz="3200" dirty="0" smtClean="0"/>
              <a:t>v </a:t>
            </a:r>
            <a:r>
              <a:rPr lang="tr-TR" sz="3200" dirty="0"/>
              <a:t>=</a:t>
            </a:r>
          </a:p>
          <a:p>
            <a:r>
              <a:rPr lang="tr-TR" sz="3200" dirty="0" smtClean="0"/>
              <a:t>     </a:t>
            </a:r>
            <a:r>
              <a:rPr lang="tr-TR" sz="3200" dirty="0"/>
              <a:t>2     3     6</a:t>
            </a:r>
          </a:p>
          <a:p>
            <a:r>
              <a:rPr lang="tr-TR" sz="3200" dirty="0" smtClean="0"/>
              <a:t>&gt;&gt; </a:t>
            </a:r>
            <a:r>
              <a:rPr lang="tr-TR" sz="3200" dirty="0" err="1"/>
              <a:t>dot</a:t>
            </a:r>
            <a:r>
              <a:rPr lang="tr-TR" sz="3200" dirty="0"/>
              <a:t>(</a:t>
            </a:r>
            <a:r>
              <a:rPr lang="tr-TR" sz="3200" dirty="0" err="1"/>
              <a:t>u,v</a:t>
            </a:r>
            <a:r>
              <a:rPr lang="tr-TR" sz="3200" dirty="0"/>
              <a:t>)</a:t>
            </a:r>
          </a:p>
          <a:p>
            <a:r>
              <a:rPr lang="tr-TR" sz="3200" dirty="0" err="1" smtClean="0"/>
              <a:t>ans</a:t>
            </a:r>
            <a:r>
              <a:rPr lang="tr-TR" sz="3200" dirty="0" smtClean="0"/>
              <a:t> </a:t>
            </a:r>
            <a:r>
              <a:rPr lang="tr-TR" sz="3200" dirty="0"/>
              <a:t>=</a:t>
            </a:r>
          </a:p>
          <a:p>
            <a:r>
              <a:rPr lang="tr-TR" sz="3200" dirty="0" smtClean="0"/>
              <a:t>    </a:t>
            </a:r>
            <a:r>
              <a:rPr lang="tr-TR" sz="3200" dirty="0"/>
              <a:t>71</a:t>
            </a:r>
          </a:p>
          <a:p>
            <a:r>
              <a:rPr lang="tr-TR" sz="3200" dirty="0" smtClean="0"/>
              <a:t>&gt;&gt; </a:t>
            </a:r>
            <a:r>
              <a:rPr lang="tr-TR" sz="3200" dirty="0"/>
              <a:t>d=u*v</a:t>
            </a:r>
          </a:p>
          <a:p>
            <a:r>
              <a:rPr lang="tr-TR" sz="3200" dirty="0"/>
              <a:t>??? </a:t>
            </a:r>
            <a:r>
              <a:rPr lang="tr-TR" sz="3200" dirty="0" err="1"/>
              <a:t>Error</a:t>
            </a:r>
            <a:r>
              <a:rPr lang="tr-TR" sz="3200" dirty="0"/>
              <a:t> </a:t>
            </a:r>
            <a:r>
              <a:rPr lang="tr-TR" sz="3200" dirty="0" err="1"/>
              <a:t>using</a:t>
            </a:r>
            <a:r>
              <a:rPr lang="tr-TR" sz="3200" dirty="0"/>
              <a:t> ==&gt; </a:t>
            </a:r>
            <a:r>
              <a:rPr lang="tr-TR" sz="3200" dirty="0" err="1"/>
              <a:t>mtimes</a:t>
            </a:r>
            <a:endParaRPr lang="tr-TR" sz="3200" dirty="0"/>
          </a:p>
          <a:p>
            <a:r>
              <a:rPr lang="tr-TR" sz="3200" dirty="0"/>
              <a:t>Inner </a:t>
            </a:r>
            <a:r>
              <a:rPr lang="tr-TR" sz="3200" dirty="0" err="1"/>
              <a:t>matrix</a:t>
            </a:r>
            <a:r>
              <a:rPr lang="tr-TR" sz="3200" dirty="0"/>
              <a:t> </a:t>
            </a:r>
            <a:r>
              <a:rPr lang="tr-TR" sz="3200" dirty="0" err="1"/>
              <a:t>dimensions</a:t>
            </a:r>
            <a:r>
              <a:rPr lang="tr-TR" sz="3200" dirty="0"/>
              <a:t> </a:t>
            </a:r>
            <a:r>
              <a:rPr lang="tr-TR" sz="3200" dirty="0" err="1"/>
              <a:t>must</a:t>
            </a:r>
            <a:r>
              <a:rPr lang="tr-TR" sz="3200" dirty="0"/>
              <a:t> </a:t>
            </a:r>
            <a:r>
              <a:rPr lang="tr-TR" sz="3200" dirty="0" err="1"/>
              <a:t>agree</a:t>
            </a:r>
            <a:r>
              <a:rPr lang="tr-TR" sz="3200" dirty="0"/>
              <a:t>.</a:t>
            </a:r>
          </a:p>
        </p:txBody>
      </p:sp>
      <p:sp>
        <p:nvSpPr>
          <p:cNvPr id="5" name="Dikdörtgen 4"/>
          <p:cNvSpPr/>
          <p:nvPr/>
        </p:nvSpPr>
        <p:spPr>
          <a:xfrm>
            <a:off x="4529470" y="-594390"/>
            <a:ext cx="6096000" cy="6001643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tr-TR" sz="3200" dirty="0"/>
          </a:p>
          <a:p>
            <a:r>
              <a:rPr lang="tr-TR" sz="3200" dirty="0"/>
              <a:t>&gt;&gt; u=[1 5 9]</a:t>
            </a:r>
          </a:p>
          <a:p>
            <a:r>
              <a:rPr lang="tr-TR" sz="3200" dirty="0" smtClean="0"/>
              <a:t>u </a:t>
            </a:r>
            <a:r>
              <a:rPr lang="tr-TR" sz="3200" dirty="0"/>
              <a:t>=</a:t>
            </a:r>
          </a:p>
          <a:p>
            <a:r>
              <a:rPr lang="tr-TR" sz="3200" dirty="0" smtClean="0"/>
              <a:t>     </a:t>
            </a:r>
            <a:r>
              <a:rPr lang="tr-TR" sz="3200" dirty="0"/>
              <a:t>1     5     9</a:t>
            </a:r>
          </a:p>
          <a:p>
            <a:r>
              <a:rPr lang="tr-TR" sz="3200" dirty="0" smtClean="0"/>
              <a:t>&gt;&gt; </a:t>
            </a:r>
            <a:r>
              <a:rPr lang="tr-TR" sz="3200" dirty="0"/>
              <a:t>v=[2;3;6]</a:t>
            </a:r>
          </a:p>
          <a:p>
            <a:r>
              <a:rPr lang="tr-TR" sz="3200" dirty="0" smtClean="0"/>
              <a:t>v </a:t>
            </a:r>
            <a:r>
              <a:rPr lang="tr-TR" sz="3200" dirty="0"/>
              <a:t>=</a:t>
            </a:r>
          </a:p>
          <a:p>
            <a:r>
              <a:rPr lang="tr-TR" sz="3200" dirty="0" smtClean="0"/>
              <a:t>     </a:t>
            </a:r>
            <a:r>
              <a:rPr lang="tr-TR" sz="3200" dirty="0"/>
              <a:t>2</a:t>
            </a:r>
          </a:p>
          <a:p>
            <a:r>
              <a:rPr lang="tr-TR" sz="3200" dirty="0"/>
              <a:t>     3</a:t>
            </a:r>
          </a:p>
          <a:p>
            <a:r>
              <a:rPr lang="tr-TR" sz="3200" dirty="0"/>
              <a:t>     6</a:t>
            </a:r>
          </a:p>
          <a:p>
            <a:r>
              <a:rPr lang="tr-TR" sz="3200" dirty="0" smtClean="0"/>
              <a:t>&gt;&gt; </a:t>
            </a:r>
            <a:r>
              <a:rPr lang="tr-TR" sz="3200" dirty="0"/>
              <a:t>d=u.*v</a:t>
            </a:r>
          </a:p>
          <a:p>
            <a:r>
              <a:rPr lang="tr-TR" sz="2000" dirty="0"/>
              <a:t>??? </a:t>
            </a:r>
            <a:r>
              <a:rPr lang="tr-TR" sz="2000" dirty="0" err="1"/>
              <a:t>Error</a:t>
            </a:r>
            <a:r>
              <a:rPr lang="tr-TR" sz="2000" dirty="0"/>
              <a:t> </a:t>
            </a:r>
            <a:r>
              <a:rPr lang="tr-TR" sz="2000" dirty="0" err="1"/>
              <a:t>using</a:t>
            </a:r>
            <a:r>
              <a:rPr lang="tr-TR" sz="2000" dirty="0"/>
              <a:t> ==&gt; </a:t>
            </a:r>
            <a:r>
              <a:rPr lang="tr-TR" sz="2000" dirty="0" err="1"/>
              <a:t>times</a:t>
            </a:r>
            <a:endParaRPr lang="tr-TR" sz="2000" dirty="0"/>
          </a:p>
          <a:p>
            <a:r>
              <a:rPr lang="tr-TR" sz="2000" dirty="0" err="1"/>
              <a:t>Matrix</a:t>
            </a:r>
            <a:r>
              <a:rPr lang="tr-TR" sz="2000" dirty="0"/>
              <a:t> </a:t>
            </a:r>
            <a:r>
              <a:rPr lang="tr-TR" sz="2000" dirty="0" err="1"/>
              <a:t>dimensions</a:t>
            </a:r>
            <a:r>
              <a:rPr lang="tr-TR" sz="2000" dirty="0"/>
              <a:t> </a:t>
            </a:r>
            <a:r>
              <a:rPr lang="tr-TR" sz="2000" dirty="0" err="1"/>
              <a:t>must</a:t>
            </a:r>
            <a:r>
              <a:rPr lang="tr-TR" sz="2000" dirty="0"/>
              <a:t> </a:t>
            </a:r>
            <a:r>
              <a:rPr lang="tr-TR" sz="2000" dirty="0" err="1"/>
              <a:t>agree</a:t>
            </a:r>
            <a:r>
              <a:rPr lang="tr-TR" sz="3200" dirty="0"/>
              <a:t>.</a:t>
            </a:r>
          </a:p>
        </p:txBody>
      </p:sp>
      <p:sp>
        <p:nvSpPr>
          <p:cNvPr id="6" name="Dikdörtgen 5"/>
          <p:cNvSpPr/>
          <p:nvPr/>
        </p:nvSpPr>
        <p:spPr>
          <a:xfrm>
            <a:off x="4529470" y="5295313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>
                <a:solidFill>
                  <a:srgbClr val="FF0000"/>
                </a:solidFill>
              </a:rPr>
              <a:t>&gt;&gt; </a:t>
            </a:r>
            <a:r>
              <a:rPr lang="tr-TR" dirty="0" err="1">
                <a:solidFill>
                  <a:srgbClr val="FF0000"/>
                </a:solidFill>
              </a:rPr>
              <a:t>cross</a:t>
            </a:r>
            <a:r>
              <a:rPr lang="tr-TR" dirty="0">
                <a:solidFill>
                  <a:srgbClr val="FF0000"/>
                </a:solidFill>
              </a:rPr>
              <a:t>(</a:t>
            </a:r>
            <a:r>
              <a:rPr lang="tr-TR" dirty="0" err="1">
                <a:solidFill>
                  <a:srgbClr val="FF0000"/>
                </a:solidFill>
              </a:rPr>
              <a:t>u,v</a:t>
            </a:r>
            <a:r>
              <a:rPr lang="tr-TR" dirty="0">
                <a:solidFill>
                  <a:srgbClr val="FF0000"/>
                </a:solidFill>
              </a:rPr>
              <a:t>)</a:t>
            </a:r>
          </a:p>
          <a:p>
            <a:endParaRPr lang="tr-TR" dirty="0">
              <a:solidFill>
                <a:srgbClr val="FF0000"/>
              </a:solidFill>
            </a:endParaRPr>
          </a:p>
          <a:p>
            <a:r>
              <a:rPr lang="tr-TR" dirty="0" err="1">
                <a:solidFill>
                  <a:srgbClr val="FF0000"/>
                </a:solidFill>
              </a:rPr>
              <a:t>ans</a:t>
            </a:r>
            <a:r>
              <a:rPr lang="tr-TR" dirty="0">
                <a:solidFill>
                  <a:srgbClr val="FF0000"/>
                </a:solidFill>
              </a:rPr>
              <a:t> =</a:t>
            </a:r>
          </a:p>
          <a:p>
            <a:endParaRPr lang="tr-TR" dirty="0">
              <a:solidFill>
                <a:srgbClr val="FF0000"/>
              </a:solidFill>
            </a:endParaRPr>
          </a:p>
          <a:p>
            <a:r>
              <a:rPr lang="tr-TR" dirty="0">
                <a:solidFill>
                  <a:srgbClr val="FF0000"/>
                </a:solidFill>
              </a:rPr>
              <a:t>     3    12    -7</a:t>
            </a:r>
          </a:p>
        </p:txBody>
      </p:sp>
      <p:sp>
        <p:nvSpPr>
          <p:cNvPr id="7" name="Dikdörtgen 6"/>
          <p:cNvSpPr/>
          <p:nvPr/>
        </p:nvSpPr>
        <p:spPr>
          <a:xfrm>
            <a:off x="9399181" y="-64264"/>
            <a:ext cx="2452577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200" dirty="0"/>
              <a:t>&gt;&gt; u=[1 5 9]</a:t>
            </a:r>
          </a:p>
          <a:p>
            <a:r>
              <a:rPr lang="tr-TR" sz="3200" dirty="0" smtClean="0"/>
              <a:t>u </a:t>
            </a:r>
            <a:r>
              <a:rPr lang="tr-TR" sz="3200" dirty="0"/>
              <a:t>=</a:t>
            </a:r>
          </a:p>
          <a:p>
            <a:r>
              <a:rPr lang="tr-TR" sz="3200" dirty="0" smtClean="0"/>
              <a:t>     </a:t>
            </a:r>
            <a:r>
              <a:rPr lang="tr-TR" sz="3200" dirty="0"/>
              <a:t>1     5     9</a:t>
            </a:r>
          </a:p>
          <a:p>
            <a:r>
              <a:rPr lang="tr-TR" sz="3200" dirty="0" smtClean="0"/>
              <a:t>&gt;&gt; </a:t>
            </a:r>
            <a:r>
              <a:rPr lang="tr-TR" sz="3200" dirty="0"/>
              <a:t>v=[2 3 6]</a:t>
            </a:r>
          </a:p>
          <a:p>
            <a:r>
              <a:rPr lang="tr-TR" sz="3200" dirty="0" smtClean="0"/>
              <a:t>v </a:t>
            </a:r>
            <a:r>
              <a:rPr lang="tr-TR" sz="3200" dirty="0"/>
              <a:t>=</a:t>
            </a:r>
          </a:p>
          <a:p>
            <a:r>
              <a:rPr lang="tr-TR" sz="3200" dirty="0" smtClean="0"/>
              <a:t>     </a:t>
            </a:r>
            <a:r>
              <a:rPr lang="tr-TR" sz="3200" dirty="0"/>
              <a:t>2     3     6</a:t>
            </a:r>
          </a:p>
          <a:p>
            <a:r>
              <a:rPr lang="tr-TR" sz="3200" dirty="0" smtClean="0"/>
              <a:t>&gt;&gt; </a:t>
            </a:r>
            <a:r>
              <a:rPr lang="tr-TR" sz="3200" dirty="0"/>
              <a:t>d=u.*v</a:t>
            </a:r>
          </a:p>
          <a:p>
            <a:r>
              <a:rPr lang="tr-TR" sz="3200" dirty="0" smtClean="0"/>
              <a:t>d </a:t>
            </a:r>
            <a:r>
              <a:rPr lang="tr-TR" sz="3200" dirty="0"/>
              <a:t>=</a:t>
            </a:r>
          </a:p>
          <a:p>
            <a:r>
              <a:rPr lang="tr-TR" sz="3200" dirty="0" smtClean="0"/>
              <a:t>     </a:t>
            </a:r>
            <a:r>
              <a:rPr lang="tr-TR" sz="3200" dirty="0"/>
              <a:t>2    15    54</a:t>
            </a:r>
          </a:p>
          <a:p>
            <a:endParaRPr lang="tr-TR" sz="3200" dirty="0"/>
          </a:p>
          <a:p>
            <a:r>
              <a:rPr lang="tr-TR" sz="3200" dirty="0" smtClean="0"/>
              <a:t> 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241617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219213" y="152791"/>
            <a:ext cx="274947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200" b="1" dirty="0">
                <a:solidFill>
                  <a:srgbClr val="000000"/>
                </a:solidFill>
                <a:latin typeface="Comic Sans MS" panose="030F0702030302020204" pitchFamily="66" charset="0"/>
              </a:rPr>
              <a:t>MATRİSLER</a:t>
            </a:r>
            <a:r>
              <a:rPr lang="tr-TR" b="1" dirty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endParaRPr lang="tr-TR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0008" y="152791"/>
            <a:ext cx="6911346" cy="3761062"/>
          </a:xfrm>
          <a:prstGeom prst="rect">
            <a:avLst/>
          </a:prstGeom>
        </p:spPr>
      </p:pic>
      <p:sp>
        <p:nvSpPr>
          <p:cNvPr id="6" name="Dikdörtgen 5"/>
          <p:cNvSpPr/>
          <p:nvPr/>
        </p:nvSpPr>
        <p:spPr>
          <a:xfrm>
            <a:off x="844732" y="4012363"/>
            <a:ext cx="999744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>
                <a:solidFill>
                  <a:srgbClr val="FF0000"/>
                </a:solidFill>
                <a:latin typeface="Comic Sans MS" panose="030F0702030302020204" pitchFamily="66" charset="0"/>
              </a:rPr>
              <a:t>A matrisinin eleman sayısı </a:t>
            </a:r>
            <a:r>
              <a:rPr lang="tr-TR" b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mxn</a:t>
            </a:r>
            <a:r>
              <a:rPr lang="tr-TR" b="1" dirty="0">
                <a:solidFill>
                  <a:srgbClr val="FF0000"/>
                </a:solidFill>
                <a:latin typeface="Comic Sans MS" panose="030F0702030302020204" pitchFamily="66" charset="0"/>
              </a:rPr>
              <a:t> ile belirlenir. A(</a:t>
            </a:r>
            <a:r>
              <a:rPr lang="tr-TR" b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m,n</a:t>
            </a:r>
            <a:r>
              <a:rPr lang="tr-TR" b="1" dirty="0">
                <a:solidFill>
                  <a:srgbClr val="FF0000"/>
                </a:solidFill>
                <a:latin typeface="Comic Sans MS" panose="030F0702030302020204" pitchFamily="66" charset="0"/>
              </a:rPr>
              <a:t>) genel yazım </a:t>
            </a:r>
            <a:r>
              <a:rPr lang="tr-TR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biçimi;</a:t>
            </a:r>
          </a:p>
          <a:p>
            <a:endParaRPr lang="tr-TR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tr-TR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A </a:t>
            </a:r>
            <a:r>
              <a:rPr lang="tr-TR" b="1" dirty="0">
                <a:solidFill>
                  <a:srgbClr val="FF0000"/>
                </a:solidFill>
                <a:latin typeface="Comic Sans MS" panose="030F0702030302020204" pitchFamily="66" charset="0"/>
              </a:rPr>
              <a:t>matrisinin m. satır n. sütun elemanının göstermektedir. 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844731" y="5352647"/>
            <a:ext cx="85953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solidFill>
                  <a:srgbClr val="000000"/>
                </a:solidFill>
                <a:latin typeface="Comic Sans MS" panose="030F0702030302020204" pitchFamily="66" charset="0"/>
              </a:rPr>
              <a:t>A11 A22 A33 ...</a:t>
            </a:r>
            <a:r>
              <a:rPr lang="tr-TR" dirty="0" err="1">
                <a:solidFill>
                  <a:srgbClr val="000000"/>
                </a:solidFill>
                <a:latin typeface="Comic Sans MS" panose="030F0702030302020204" pitchFamily="66" charset="0"/>
              </a:rPr>
              <a:t>A</a:t>
            </a:r>
            <a:r>
              <a:rPr lang="tr-TR" sz="110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mn</a:t>
            </a:r>
            <a:r>
              <a:rPr lang="tr-TR" sz="1100" dirty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tr-TR" dirty="0">
                <a:solidFill>
                  <a:srgbClr val="000000"/>
                </a:solidFill>
                <a:latin typeface="Comic Sans MS" panose="030F0702030302020204" pitchFamily="66" charset="0"/>
              </a:rPr>
              <a:t>vektörüne (dizisine) matrisin ana köşegeni adı verilir.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0788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1141</TotalTime>
  <Words>1247</Words>
  <Application>Microsoft Office PowerPoint</Application>
  <PresentationFormat>Geniş ekran</PresentationFormat>
  <Paragraphs>313</Paragraphs>
  <Slides>17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25" baseType="lpstr">
      <vt:lpstr>Arial</vt:lpstr>
      <vt:lpstr>Calibri</vt:lpstr>
      <vt:lpstr>Calibri Light</vt:lpstr>
      <vt:lpstr>Comic Sans MS</vt:lpstr>
      <vt:lpstr>Courier</vt:lpstr>
      <vt:lpstr>Times New Roman</vt:lpstr>
      <vt:lpstr>TimesNewRoman</vt:lpstr>
      <vt:lpstr>Office Teması</vt:lpstr>
      <vt:lpstr>Yerbilimlerinde Matlab ve Modelleme</vt:lpstr>
      <vt:lpstr>Değişkenler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BİLGİSAYAR TEMELLERİ  VE  PROGRAMLAMAYA GİRİŞ</dc:title>
  <dc:creator>Hakan Alp</dc:creator>
  <cp:lastModifiedBy>Hakan Alp</cp:lastModifiedBy>
  <cp:revision>78</cp:revision>
  <dcterms:created xsi:type="dcterms:W3CDTF">2018-01-24T08:33:02Z</dcterms:created>
  <dcterms:modified xsi:type="dcterms:W3CDTF">2018-10-02T08:26:39Z</dcterms:modified>
</cp:coreProperties>
</file>