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71" r:id="rId4"/>
    <p:sldId id="267" r:id="rId5"/>
    <p:sldId id="268" r:id="rId6"/>
    <p:sldId id="272" r:id="rId7"/>
    <p:sldId id="273" r:id="rId8"/>
    <p:sldId id="274" r:id="rId9"/>
    <p:sldId id="281" r:id="rId10"/>
    <p:sldId id="282" r:id="rId11"/>
    <p:sldId id="269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79" r:id="rId20"/>
    <p:sldId id="276" r:id="rId21"/>
    <p:sldId id="278" r:id="rId22"/>
    <p:sldId id="277" r:id="rId23"/>
    <p:sldId id="283" r:id="rId24"/>
    <p:sldId id="284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2" y="342"/>
      </p:cViewPr>
      <p:guideLst>
        <p:guide orient="horz" pos="333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A7D2C-C064-461F-B24C-B314F200CD3B}" type="datetimeFigureOut">
              <a:rPr lang="tr-TR" smtClean="0"/>
              <a:t>03.10.2018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DF588-6CD4-4ABF-AD72-A6E4CB38D0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768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E3D2E-34E8-4F2E-9636-6147512A49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8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83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873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94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98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0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03.10.2018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436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03.10.2018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73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03.10.2018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5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03.10.2018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38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03.10.2018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523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03.10.2018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140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F02F0-2661-4BCD-A10D-AA559D6EE744}" type="datetimeFigureOut">
              <a:rPr lang="tr-TR" smtClean="0"/>
              <a:t>03.10.2018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04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71.emf"/><Relationship Id="rId7" Type="http://schemas.openxmlformats.org/officeDocument/2006/relationships/image" Target="../media/image75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Relationship Id="rId9" Type="http://schemas.openxmlformats.org/officeDocument/2006/relationships/image" Target="../media/image7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591684"/>
            <a:ext cx="9144000" cy="2387600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Yerbilimlerinde </a:t>
            </a:r>
            <a:r>
              <a:rPr lang="tr-T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Matlab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Modelleme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3965" y="2916238"/>
            <a:ext cx="11299371" cy="1655762"/>
          </a:xfrm>
        </p:spPr>
        <p:txBody>
          <a:bodyPr>
            <a:noAutofit/>
          </a:bodyPr>
          <a:lstStyle/>
          <a:p>
            <a:r>
              <a:rPr lang="tr-TR" sz="1600" b="1" dirty="0" smtClean="0"/>
              <a:t>DERS 4</a:t>
            </a:r>
          </a:p>
          <a:p>
            <a:r>
              <a:rPr lang="tr-TR" sz="1600" b="1" dirty="0" err="1" smtClean="0"/>
              <a:t>Doç.Dr</a:t>
            </a:r>
            <a:r>
              <a:rPr lang="tr-TR" sz="1600" b="1" dirty="0" smtClean="0"/>
              <a:t>. HAKAN ALP</a:t>
            </a:r>
          </a:p>
          <a:p>
            <a:endParaRPr lang="tr-TR" sz="1600" b="1" dirty="0"/>
          </a:p>
          <a:p>
            <a:endParaRPr lang="tr-TR" sz="16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600" b="1" dirty="0" smtClean="0"/>
              <a:t>Kaynaklar:  </a:t>
            </a:r>
            <a:r>
              <a:rPr lang="tr-TR" sz="1600" b="1" dirty="0" err="1" smtClean="0"/>
              <a:t>Prof.Dr</a:t>
            </a:r>
            <a:r>
              <a:rPr lang="tr-TR" sz="1600" b="1" dirty="0" smtClean="0"/>
              <a:t>. Davut  AYDOĞAN, «Bilgisayar Temelleri ve Programlamaya Giriş Ders Notları»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600" b="1" dirty="0" err="1" smtClean="0"/>
              <a:t>Yard</a:t>
            </a:r>
            <a:r>
              <a:rPr lang="tr-TR" sz="1600" b="1" dirty="0" smtClean="0"/>
              <a:t>. </a:t>
            </a:r>
            <a:r>
              <a:rPr lang="tr-TR" sz="1600" b="1" dirty="0" err="1" smtClean="0"/>
              <a:t>Doç.Dr</a:t>
            </a:r>
            <a:r>
              <a:rPr lang="tr-TR" sz="1600" b="1" dirty="0" smtClean="0"/>
              <a:t>. Ertan PEKŞAN  «Programlama </a:t>
            </a:r>
            <a:r>
              <a:rPr lang="tr-TR" sz="1600" b="1" dirty="0"/>
              <a:t>Ders </a:t>
            </a:r>
            <a:r>
              <a:rPr lang="tr-TR" sz="1600" b="1" dirty="0" smtClean="0"/>
              <a:t>Notları» Kocaeli Üniversitesi Jeofizik Müh. Bölümü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600" b="1" dirty="0"/>
              <a:t>Dr. İrfan AKÇA Jeofizikte Bilgisayar Uygulamaları Ders Notları </a:t>
            </a:r>
            <a:r>
              <a:rPr lang="tr-TR" sz="1600" b="1" dirty="0" smtClean="0"/>
              <a:t>Ankara </a:t>
            </a:r>
            <a:r>
              <a:rPr lang="tr-TR" sz="1600" b="1" dirty="0"/>
              <a:t>Üniversitesi Jeofizik Müh. Bölümü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600" b="1" dirty="0" smtClean="0"/>
              <a:t>Brain R. </a:t>
            </a:r>
            <a:r>
              <a:rPr lang="tr-TR" sz="1600" b="1" dirty="0" err="1" smtClean="0"/>
              <a:t>Hunt</a:t>
            </a:r>
            <a:r>
              <a:rPr lang="tr-TR" sz="1600" b="1" dirty="0" smtClean="0"/>
              <a:t>, </a:t>
            </a:r>
            <a:r>
              <a:rPr lang="tr-TR" sz="1600" b="1" dirty="0" err="1" smtClean="0"/>
              <a:t>Ronal</a:t>
            </a:r>
            <a:r>
              <a:rPr lang="tr-TR" sz="1600" b="1" dirty="0" smtClean="0"/>
              <a:t> L. </a:t>
            </a:r>
            <a:r>
              <a:rPr lang="tr-TR" sz="1600" b="1" dirty="0" err="1" smtClean="0"/>
              <a:t>Lipsman</a:t>
            </a:r>
            <a:r>
              <a:rPr lang="tr-TR" sz="1600" b="1" dirty="0" smtClean="0"/>
              <a:t>  ve </a:t>
            </a:r>
            <a:r>
              <a:rPr lang="tr-TR" sz="1600" b="1" dirty="0" err="1" smtClean="0"/>
              <a:t>Jonathan</a:t>
            </a:r>
            <a:r>
              <a:rPr lang="tr-TR" sz="1600" b="1" dirty="0" smtClean="0"/>
              <a:t> M. </a:t>
            </a:r>
            <a:r>
              <a:rPr lang="tr-TR" sz="1600" b="1" dirty="0" err="1" smtClean="0"/>
              <a:t>Rosenberg</a:t>
            </a:r>
            <a:r>
              <a:rPr lang="tr-TR" sz="1600" b="1" dirty="0"/>
              <a:t> </a:t>
            </a:r>
            <a:r>
              <a:rPr lang="tr-TR" sz="1600" b="1" dirty="0" smtClean="0"/>
              <a:t> «A </a:t>
            </a:r>
            <a:r>
              <a:rPr lang="tr-TR" sz="1600" b="1" dirty="0"/>
              <a:t>Guide </a:t>
            </a:r>
            <a:r>
              <a:rPr lang="tr-TR" sz="1600" b="1" dirty="0" err="1"/>
              <a:t>to</a:t>
            </a:r>
            <a:r>
              <a:rPr lang="tr-TR" sz="1600" b="1" dirty="0"/>
              <a:t> </a:t>
            </a:r>
            <a:r>
              <a:rPr lang="tr-TR" sz="1600" b="1" dirty="0" smtClean="0"/>
              <a:t>MATLAB» </a:t>
            </a:r>
            <a:r>
              <a:rPr lang="tr-TR" sz="1600" b="1" dirty="0"/>
              <a:t>Cambridge </a:t>
            </a:r>
            <a:r>
              <a:rPr lang="tr-TR" sz="1600" b="1" dirty="0" err="1"/>
              <a:t>University</a:t>
            </a:r>
            <a:r>
              <a:rPr lang="tr-TR" sz="1600" b="1" dirty="0"/>
              <a:t> </a:t>
            </a:r>
            <a:r>
              <a:rPr lang="tr-TR" sz="1600" b="1" dirty="0" err="1"/>
              <a:t>Press</a:t>
            </a:r>
            <a:r>
              <a:rPr lang="tr-TR" sz="1600" b="1" dirty="0"/>
              <a:t>, </a:t>
            </a:r>
            <a:r>
              <a:rPr lang="tr-TR" sz="1600" b="1" dirty="0" smtClean="0"/>
              <a:t>1995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600" b="1" dirty="0" smtClean="0"/>
              <a:t>Martin H. </a:t>
            </a:r>
            <a:r>
              <a:rPr lang="tr-TR" sz="1600" b="1" dirty="0" err="1" smtClean="0"/>
              <a:t>Trauth</a:t>
            </a:r>
            <a:r>
              <a:rPr lang="tr-TR" sz="1600" b="1" dirty="0" smtClean="0"/>
              <a:t> «MATLAB</a:t>
            </a:r>
            <a:r>
              <a:rPr lang="tr-TR" dirty="0"/>
              <a:t> </a:t>
            </a:r>
            <a:r>
              <a:rPr lang="tr-TR" dirty="0" smtClean="0"/>
              <a:t>® 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Recipes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for</a:t>
            </a:r>
            <a:r>
              <a:rPr lang="tr-TR" sz="1600" b="1" dirty="0" smtClean="0"/>
              <a:t> Earth </a:t>
            </a:r>
            <a:r>
              <a:rPr lang="tr-TR" sz="1600" b="1" dirty="0" err="1" smtClean="0"/>
              <a:t>Sciences</a:t>
            </a:r>
            <a:r>
              <a:rPr lang="tr-TR" sz="1600" b="1" dirty="0" smtClean="0"/>
              <a:t>» </a:t>
            </a:r>
            <a:r>
              <a:rPr lang="de-DE" sz="1600" b="1" dirty="0"/>
              <a:t>Springer-Verlag Berlin Heidelberg 2006, </a:t>
            </a:r>
            <a:endParaRPr lang="tr-TR" sz="16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b="1" dirty="0" smtClean="0"/>
              <a:t>2007</a:t>
            </a:r>
            <a:r>
              <a:rPr lang="tr-TR" sz="1600" b="1" dirty="0" smtClean="0"/>
              <a:t>Doğan, U., (2009), Temel Bilgisayar Bilimleri Ders Notları, YTÜ, Lisans  Ders Notları, İstanbul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22820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4" y="0"/>
            <a:ext cx="6702301" cy="10541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87" y="1054100"/>
            <a:ext cx="5839126" cy="1270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99" y="2565400"/>
            <a:ext cx="5483701" cy="7366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48" y="3705225"/>
            <a:ext cx="6093001" cy="10287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6316" y="3635407"/>
            <a:ext cx="5825684" cy="1168336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6096000" y="1600200"/>
            <a:ext cx="79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genliği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6177113" y="2564368"/>
            <a:ext cx="50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fazı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11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534838" y="258793"/>
            <a:ext cx="30035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dirty="0" smtClean="0"/>
              <a:t>Sinyal Oluşturma</a:t>
            </a:r>
            <a:endParaRPr lang="tr-TR" sz="32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339335" y="1647645"/>
            <a:ext cx="169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Bir zaman serisi 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901" y="1103223"/>
            <a:ext cx="6143776" cy="12700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9161253" y="1832311"/>
            <a:ext cx="217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Olarak tanımlanabilir.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39335" y="2951036"/>
            <a:ext cx="784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i="1" dirty="0"/>
              <a:t>y </a:t>
            </a:r>
            <a:r>
              <a:rPr lang="tr-TR" sz="2800" b="1" dirty="0"/>
              <a:t>(</a:t>
            </a:r>
            <a:r>
              <a:rPr lang="tr-TR" sz="2800" b="1" i="1" dirty="0"/>
              <a:t>t</a:t>
            </a:r>
            <a:r>
              <a:rPr lang="tr-TR" sz="2800" b="1" dirty="0"/>
              <a:t>)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957785" y="2963146"/>
            <a:ext cx="1739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 değişkeni </a:t>
            </a:r>
            <a:endParaRPr lang="tr-TR" sz="2800" dirty="0"/>
          </a:p>
        </p:txBody>
      </p:sp>
      <p:sp>
        <p:nvSpPr>
          <p:cNvPr id="10" name="Dikdörtgen 9"/>
          <p:cNvSpPr/>
          <p:nvPr/>
        </p:nvSpPr>
        <p:spPr>
          <a:xfrm>
            <a:off x="2550540" y="2993924"/>
            <a:ext cx="9208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i="1" dirty="0" err="1">
                <a:latin typeface="TimesNewRomanPS-Italic"/>
              </a:rPr>
              <a:t>t</a:t>
            </a:r>
            <a:r>
              <a:rPr lang="tr-TR" sz="2400" b="1" i="1" baseline="-25000" dirty="0" err="1" smtClean="0">
                <a:latin typeface="TimesNewRomanPS-Italic"/>
              </a:rPr>
              <a:t>k</a:t>
            </a:r>
            <a:r>
              <a:rPr lang="tr-TR" sz="2400" dirty="0" smtClean="0">
                <a:latin typeface="TimesNewRomanPS"/>
              </a:rPr>
              <a:t>   zamanında aldığı değerlerin bir fonksiyonu olarak gösterilebilir.</a:t>
            </a:r>
            <a:endParaRPr lang="tr-TR" sz="2400" dirty="0"/>
          </a:p>
        </p:txBody>
      </p:sp>
      <p:sp>
        <p:nvSpPr>
          <p:cNvPr id="12" name="Dikdörtgen 11"/>
          <p:cNvSpPr/>
          <p:nvPr/>
        </p:nvSpPr>
        <p:spPr>
          <a:xfrm>
            <a:off x="534838" y="3771791"/>
            <a:ext cx="1019351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 err="1" smtClean="0">
                <a:latin typeface="TimesNewRomanPS-Italic"/>
              </a:rPr>
              <a:t>tk</a:t>
            </a:r>
            <a:r>
              <a:rPr lang="en-US" i="1" dirty="0" smtClean="0">
                <a:latin typeface="TimesNewRomanPS-Italic"/>
              </a:rPr>
              <a:t> </a:t>
            </a:r>
            <a:r>
              <a:rPr lang="tr-TR" i="1" dirty="0" smtClean="0">
                <a:latin typeface="TimesNewRomanPS-Italic"/>
              </a:rPr>
              <a:t> ve tk+</a:t>
            </a:r>
            <a:r>
              <a:rPr lang="tr-TR" dirty="0" smtClean="0">
                <a:latin typeface="TimesNewRomanPS"/>
              </a:rPr>
              <a:t>1  değerleri  ardışık tekrarlı eşit zaman aralığına sahip ise oluşacak zaman serisi eşit aralıklı olup örnekleme aralığı  </a:t>
            </a:r>
            <a:endParaRPr lang="tr-TR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3"/>
          <a:srcRect r="18629"/>
          <a:stretch/>
        </p:blipFill>
        <p:spPr>
          <a:xfrm>
            <a:off x="3347039" y="4625403"/>
            <a:ext cx="31400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3416" y="0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>
                <a:latin typeface="Times New Roman" panose="02020603050405020304" pitchFamily="18" charset="0"/>
              </a:rPr>
              <a:t>Grafik</a:t>
            </a:r>
            <a:endParaRPr lang="tr-TR" sz="3600" dirty="0"/>
          </a:p>
        </p:txBody>
      </p:sp>
      <p:sp>
        <p:nvSpPr>
          <p:cNvPr id="5" name="Dikdörtgen 4"/>
          <p:cNvSpPr/>
          <p:nvPr/>
        </p:nvSpPr>
        <p:spPr>
          <a:xfrm>
            <a:off x="253416" y="64633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>
                <a:solidFill>
                  <a:srgbClr val="000000"/>
                </a:solidFill>
                <a:latin typeface="Courier"/>
              </a:rPr>
              <a:t>close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 </a:t>
            </a:r>
            <a:r>
              <a:rPr lang="tr-TR" dirty="0" err="1">
                <a:solidFill>
                  <a:srgbClr val="A120F1"/>
                </a:solidFill>
                <a:latin typeface="Courier"/>
              </a:rPr>
              <a:t>all</a:t>
            </a:r>
            <a:endParaRPr lang="tr-TR" dirty="0">
              <a:solidFill>
                <a:srgbClr val="A120F1"/>
              </a:solidFill>
              <a:latin typeface="Courier"/>
            </a:endParaRPr>
          </a:p>
          <a:p>
            <a:r>
              <a:rPr lang="tr-TR" dirty="0" err="1">
                <a:solidFill>
                  <a:srgbClr val="000000"/>
                </a:solidFill>
                <a:latin typeface="Courier"/>
              </a:rPr>
              <a:t>clear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 </a:t>
            </a:r>
            <a:r>
              <a:rPr lang="tr-TR" dirty="0" err="1">
                <a:solidFill>
                  <a:srgbClr val="A120F1"/>
                </a:solidFill>
                <a:latin typeface="Courier"/>
              </a:rPr>
              <a:t>all</a:t>
            </a:r>
            <a:endParaRPr lang="tr-TR" dirty="0">
              <a:solidFill>
                <a:srgbClr val="A120F1"/>
              </a:solidFill>
              <a:latin typeface="Courier"/>
            </a:endParaRPr>
          </a:p>
          <a:p>
            <a:r>
              <a:rPr lang="tr-TR" dirty="0">
                <a:solidFill>
                  <a:srgbClr val="000000"/>
                </a:solidFill>
                <a:latin typeface="Courier"/>
              </a:rPr>
              <a:t>n=100;</a:t>
            </a:r>
          </a:p>
          <a:p>
            <a:r>
              <a:rPr lang="tr-TR" dirty="0">
                <a:solidFill>
                  <a:srgbClr val="000000"/>
                </a:solidFill>
                <a:latin typeface="Courier"/>
              </a:rPr>
              <a:t>dx=1/n;</a:t>
            </a:r>
          </a:p>
          <a:p>
            <a:r>
              <a:rPr lang="tr-TR" dirty="0">
                <a:solidFill>
                  <a:srgbClr val="000000"/>
                </a:solidFill>
                <a:latin typeface="Courier"/>
              </a:rPr>
              <a:t>x=0:dx:1;</a:t>
            </a:r>
          </a:p>
          <a:p>
            <a:r>
              <a:rPr lang="tr-TR" dirty="0">
                <a:solidFill>
                  <a:srgbClr val="000000"/>
                </a:solidFill>
                <a:latin typeface="Courier"/>
              </a:rPr>
              <a:t>y=sin(5*pi*x);</a:t>
            </a:r>
          </a:p>
          <a:p>
            <a:r>
              <a:rPr lang="tr-TR" dirty="0" err="1">
                <a:solidFill>
                  <a:srgbClr val="000000"/>
                </a:solidFill>
                <a:latin typeface="Courier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"/>
              </a:rPr>
              <a:t>x,y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"/>
              </a:rPr>
              <a:t>title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(</a:t>
            </a:r>
            <a:r>
              <a:rPr lang="tr-TR" dirty="0">
                <a:solidFill>
                  <a:srgbClr val="A120F1"/>
                </a:solidFill>
                <a:latin typeface="Courier"/>
              </a:rPr>
              <a:t>'y=sin(5pix) </a:t>
            </a:r>
            <a:r>
              <a:rPr lang="tr-TR" dirty="0" err="1" smtClean="0">
                <a:solidFill>
                  <a:srgbClr val="A120F1"/>
                </a:solidFill>
                <a:latin typeface="Courier"/>
              </a:rPr>
              <a:t>grafigi</a:t>
            </a:r>
            <a:r>
              <a:rPr lang="tr-TR" dirty="0">
                <a:solidFill>
                  <a:srgbClr val="A120F1"/>
                </a:solidFill>
                <a:latin typeface="Courier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"/>
              </a:rPr>
              <a:t>xlabel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(</a:t>
            </a:r>
            <a:r>
              <a:rPr lang="tr-TR" dirty="0">
                <a:solidFill>
                  <a:srgbClr val="A120F1"/>
                </a:solidFill>
                <a:latin typeface="Courier"/>
              </a:rPr>
              <a:t>'x-ekseni'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"/>
              </a:rPr>
              <a:t>ylabel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(</a:t>
            </a:r>
            <a:r>
              <a:rPr lang="tr-TR" dirty="0">
                <a:solidFill>
                  <a:srgbClr val="A120F1"/>
                </a:solidFill>
                <a:latin typeface="Courier"/>
              </a:rPr>
              <a:t>'y-ekseni'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);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53416" y="35086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>
                <a:solidFill>
                  <a:srgbClr val="000000"/>
                </a:solidFill>
                <a:latin typeface="Courier"/>
              </a:rPr>
              <a:t>legend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(</a:t>
            </a:r>
            <a:r>
              <a:rPr lang="tr-TR" dirty="0">
                <a:solidFill>
                  <a:srgbClr val="A120F1"/>
                </a:solidFill>
                <a:latin typeface="Courier"/>
              </a:rPr>
              <a:t>'sin'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"/>
              </a:rPr>
              <a:t>grid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;</a:t>
            </a:r>
          </a:p>
          <a:p>
            <a:r>
              <a:rPr lang="tr-TR" dirty="0" err="1">
                <a:solidFill>
                  <a:srgbClr val="000000"/>
                </a:solidFill>
                <a:latin typeface="Courier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 </a:t>
            </a:r>
            <a:r>
              <a:rPr lang="tr-TR" dirty="0">
                <a:solidFill>
                  <a:srgbClr val="A120F1"/>
                </a:solidFill>
                <a:latin typeface="Courier"/>
              </a:rPr>
              <a:t>-</a:t>
            </a:r>
            <a:r>
              <a:rPr lang="tr-TR" dirty="0" err="1">
                <a:solidFill>
                  <a:srgbClr val="A120F1"/>
                </a:solidFill>
                <a:latin typeface="Courier"/>
              </a:rPr>
              <a:t>djpeg</a:t>
            </a:r>
            <a:r>
              <a:rPr lang="tr-TR" dirty="0">
                <a:solidFill>
                  <a:srgbClr val="A120F1"/>
                </a:solidFill>
                <a:latin typeface="Courier"/>
              </a:rPr>
              <a:t> graf1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033" y="323165"/>
            <a:ext cx="9731900" cy="6448014"/>
          </a:xfrm>
          <a:prstGeom prst="rect">
            <a:avLst/>
          </a:prstGeom>
        </p:spPr>
      </p:pic>
      <p:cxnSp>
        <p:nvCxnSpPr>
          <p:cNvPr id="9" name="Düz Ok Bağlayıcısı 8"/>
          <p:cNvCxnSpPr/>
          <p:nvPr/>
        </p:nvCxnSpPr>
        <p:spPr>
          <a:xfrm flipV="1">
            <a:off x="1709519" y="3264086"/>
            <a:ext cx="1177028" cy="1167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95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1919" y="105234"/>
            <a:ext cx="78115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000000"/>
                </a:solidFill>
                <a:latin typeface="Courier"/>
              </a:rPr>
              <a:t>close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 </a:t>
            </a:r>
            <a:r>
              <a:rPr lang="tr-TR" dirty="0" err="1">
                <a:solidFill>
                  <a:srgbClr val="A120F1"/>
                </a:solidFill>
                <a:latin typeface="Courier"/>
              </a:rPr>
              <a:t>all</a:t>
            </a:r>
            <a:endParaRPr lang="tr-TR" dirty="0">
              <a:solidFill>
                <a:srgbClr val="A120F1"/>
              </a:solidFill>
              <a:latin typeface="Courier"/>
            </a:endParaRPr>
          </a:p>
          <a:p>
            <a:r>
              <a:rPr lang="tr-TR" dirty="0" err="1">
                <a:solidFill>
                  <a:srgbClr val="000000"/>
                </a:solidFill>
                <a:latin typeface="Courier"/>
              </a:rPr>
              <a:t>clear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 </a:t>
            </a:r>
            <a:r>
              <a:rPr lang="tr-TR" dirty="0" err="1">
                <a:solidFill>
                  <a:srgbClr val="A120F1"/>
                </a:solidFill>
                <a:latin typeface="Courier"/>
              </a:rPr>
              <a:t>all</a:t>
            </a:r>
            <a:endParaRPr lang="tr-TR" dirty="0">
              <a:solidFill>
                <a:srgbClr val="A120F1"/>
              </a:solidFill>
              <a:latin typeface="Courier"/>
            </a:endParaRPr>
          </a:p>
          <a:p>
            <a:r>
              <a:rPr lang="tr-TR" dirty="0">
                <a:solidFill>
                  <a:srgbClr val="000000"/>
                </a:solidFill>
                <a:latin typeface="Courier"/>
              </a:rPr>
              <a:t>n=100;</a:t>
            </a:r>
          </a:p>
          <a:p>
            <a:r>
              <a:rPr lang="tr-TR" dirty="0">
                <a:solidFill>
                  <a:srgbClr val="000000"/>
                </a:solidFill>
                <a:latin typeface="Courier"/>
              </a:rPr>
              <a:t>dx=1/n;</a:t>
            </a:r>
          </a:p>
          <a:p>
            <a:r>
              <a:rPr lang="tr-TR" dirty="0">
                <a:solidFill>
                  <a:srgbClr val="000000"/>
                </a:solidFill>
                <a:latin typeface="Courier"/>
              </a:rPr>
              <a:t>x=0:dx:1;</a:t>
            </a:r>
          </a:p>
          <a:p>
            <a:r>
              <a:rPr lang="tr-TR" dirty="0">
                <a:solidFill>
                  <a:srgbClr val="000000"/>
                </a:solidFill>
                <a:latin typeface="Courier"/>
              </a:rPr>
              <a:t>y1=sin(5*pi*x);</a:t>
            </a:r>
          </a:p>
          <a:p>
            <a:r>
              <a:rPr lang="tr-TR" dirty="0">
                <a:solidFill>
                  <a:srgbClr val="000000"/>
                </a:solidFill>
                <a:latin typeface="Courier"/>
              </a:rPr>
              <a:t>y2=cos(5*pi*x);</a:t>
            </a:r>
          </a:p>
          <a:p>
            <a:r>
              <a:rPr lang="tr-TR" dirty="0" err="1">
                <a:solidFill>
                  <a:srgbClr val="000000"/>
                </a:solidFill>
                <a:latin typeface="Courier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(x,y1,</a:t>
            </a:r>
            <a:r>
              <a:rPr lang="tr-TR" dirty="0">
                <a:solidFill>
                  <a:srgbClr val="A120F1"/>
                </a:solidFill>
                <a:latin typeface="Courier"/>
              </a:rPr>
              <a:t>'--'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);</a:t>
            </a:r>
          </a:p>
          <a:p>
            <a:r>
              <a:rPr lang="es-ES" dirty="0">
                <a:solidFill>
                  <a:srgbClr val="000000"/>
                </a:solidFill>
                <a:latin typeface="Courier"/>
              </a:rPr>
              <a:t>title(</a:t>
            </a:r>
            <a:r>
              <a:rPr lang="es-ES" dirty="0">
                <a:solidFill>
                  <a:srgbClr val="A120F1"/>
                </a:solidFill>
                <a:latin typeface="Courier"/>
              </a:rPr>
              <a:t>'y=sin(5pix) ve </a:t>
            </a:r>
            <a:r>
              <a:rPr lang="es-ES" dirty="0" smtClean="0">
                <a:solidFill>
                  <a:srgbClr val="A120F1"/>
                </a:solidFill>
                <a:latin typeface="Courier"/>
              </a:rPr>
              <a:t>y=cos(5pix)grafigi</a:t>
            </a:r>
            <a:r>
              <a:rPr lang="es-ES" dirty="0">
                <a:solidFill>
                  <a:srgbClr val="A120F1"/>
                </a:solidFill>
                <a:latin typeface="Courier"/>
              </a:rPr>
              <a:t>'</a:t>
            </a:r>
            <a:r>
              <a:rPr lang="es-ES" dirty="0">
                <a:solidFill>
                  <a:srgbClr val="000000"/>
                </a:solidFill>
                <a:latin typeface="Courier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"/>
              </a:rPr>
              <a:t>xlabel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(</a:t>
            </a:r>
            <a:r>
              <a:rPr lang="tr-TR" dirty="0">
                <a:solidFill>
                  <a:srgbClr val="A120F1"/>
                </a:solidFill>
                <a:latin typeface="Courier"/>
              </a:rPr>
              <a:t>'x-ekseni'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"/>
              </a:rPr>
              <a:t>ylabel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(</a:t>
            </a:r>
            <a:r>
              <a:rPr lang="tr-TR" dirty="0">
                <a:solidFill>
                  <a:srgbClr val="A120F1"/>
                </a:solidFill>
                <a:latin typeface="Courier"/>
              </a:rPr>
              <a:t>'y-ekseni'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"/>
              </a:rPr>
              <a:t>hold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 </a:t>
            </a:r>
            <a:r>
              <a:rPr lang="tr-TR" dirty="0">
                <a:solidFill>
                  <a:srgbClr val="A120F1"/>
                </a:solidFill>
                <a:latin typeface="Courier"/>
              </a:rPr>
              <a:t>on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;</a:t>
            </a:r>
          </a:p>
          <a:p>
            <a:r>
              <a:rPr lang="tr-TR" dirty="0" err="1">
                <a:solidFill>
                  <a:srgbClr val="000000"/>
                </a:solidFill>
                <a:latin typeface="Courier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(x,y2,</a:t>
            </a:r>
            <a:r>
              <a:rPr lang="tr-TR" dirty="0">
                <a:solidFill>
                  <a:srgbClr val="A120F1"/>
                </a:solidFill>
                <a:latin typeface="Courier"/>
              </a:rPr>
              <a:t>'.'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"/>
              </a:rPr>
              <a:t>legend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(</a:t>
            </a:r>
            <a:r>
              <a:rPr lang="tr-TR" dirty="0">
                <a:solidFill>
                  <a:srgbClr val="A120F1"/>
                </a:solidFill>
                <a:latin typeface="Courier"/>
              </a:rPr>
              <a:t>'</a:t>
            </a:r>
            <a:r>
              <a:rPr lang="tr-TR" dirty="0" err="1">
                <a:solidFill>
                  <a:srgbClr val="A120F1"/>
                </a:solidFill>
                <a:latin typeface="Courier"/>
              </a:rPr>
              <a:t>sin'</a:t>
            </a:r>
            <a:r>
              <a:rPr lang="tr-TR" dirty="0" err="1">
                <a:solidFill>
                  <a:srgbClr val="000000"/>
                </a:solidFill>
                <a:latin typeface="Courier"/>
              </a:rPr>
              <a:t>,</a:t>
            </a:r>
            <a:r>
              <a:rPr lang="tr-TR" dirty="0" err="1">
                <a:solidFill>
                  <a:srgbClr val="A120F1"/>
                </a:solidFill>
                <a:latin typeface="Courier"/>
              </a:rPr>
              <a:t>'cos</a:t>
            </a:r>
            <a:r>
              <a:rPr lang="tr-TR" dirty="0">
                <a:solidFill>
                  <a:srgbClr val="A120F1"/>
                </a:solidFill>
                <a:latin typeface="Courier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"/>
              </a:rPr>
              <a:t>grid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;</a:t>
            </a:r>
          </a:p>
          <a:p>
            <a:r>
              <a:rPr lang="tr-TR" dirty="0" err="1">
                <a:solidFill>
                  <a:srgbClr val="000000"/>
                </a:solidFill>
                <a:latin typeface="Courier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"/>
              </a:rPr>
              <a:t> </a:t>
            </a:r>
            <a:r>
              <a:rPr lang="tr-TR" dirty="0">
                <a:solidFill>
                  <a:srgbClr val="A120F1"/>
                </a:solidFill>
                <a:latin typeface="Courier"/>
              </a:rPr>
              <a:t>-</a:t>
            </a:r>
            <a:r>
              <a:rPr lang="tr-TR" dirty="0" err="1">
                <a:solidFill>
                  <a:srgbClr val="A120F1"/>
                </a:solidFill>
                <a:latin typeface="Courier"/>
              </a:rPr>
              <a:t>djpeg</a:t>
            </a:r>
            <a:r>
              <a:rPr lang="tr-TR" dirty="0">
                <a:solidFill>
                  <a:srgbClr val="A120F1"/>
                </a:solidFill>
                <a:latin typeface="Courier"/>
              </a:rPr>
              <a:t> graf2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070" y="130699"/>
            <a:ext cx="9389213" cy="6343399"/>
          </a:xfrm>
          <a:prstGeom prst="rect">
            <a:avLst/>
          </a:prstGeom>
        </p:spPr>
      </p:pic>
      <p:cxnSp>
        <p:nvCxnSpPr>
          <p:cNvPr id="7" name="Düz Ok Bağlayıcısı 6"/>
          <p:cNvCxnSpPr/>
          <p:nvPr/>
        </p:nvCxnSpPr>
        <p:spPr>
          <a:xfrm flipV="1">
            <a:off x="2151017" y="3091543"/>
            <a:ext cx="896983" cy="1332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92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80737" y="0"/>
            <a:ext cx="479658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close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endParaRPr lang="tr-TR" dirty="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endParaRPr lang="tr-TR" dirty="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n=100;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dx=1/n;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x=0:dx:1;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y1=sin(5*pi*x);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y2=cos(5*pi*x);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subplot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FF0000"/>
                </a:solidFill>
                <a:latin typeface="Courier New" panose="02070309020205020404" pitchFamily="49" charset="0"/>
              </a:rPr>
              <a:t>211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(x,y1,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'--'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'y=sin(5pix)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grafigi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'x-ekseni'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'y-ekseni'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legend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'sin'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grid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subplot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FF0000"/>
                </a:solidFill>
                <a:latin typeface="Courier New" panose="02070309020205020404" pitchFamily="49" charset="0"/>
              </a:rPr>
              <a:t>212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(x,y2,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'.'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 y=cos(5pix)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grafigi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'x-ekseni'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'y-ekseni'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legend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'cos'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grid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-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djpeg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graf3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545" y="0"/>
            <a:ext cx="8795920" cy="655764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753" y="0"/>
            <a:ext cx="8973442" cy="674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6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14993" y="117693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close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endParaRPr lang="tr-TR" dirty="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endParaRPr lang="tr-TR" dirty="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n=100;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dx=1/n;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x=0:dx:1;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y1=sin(5*pi*x);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y2=cos(5*pi*x);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subplot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121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(x,y1,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'--'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'y=sin(5pix)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grafigi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'x-ekseni'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'y-ekseni'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legend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'sin'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grid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subplot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FF0000"/>
                </a:solidFill>
                <a:latin typeface="Courier New" panose="02070309020205020404" pitchFamily="49" charset="0"/>
              </a:rPr>
              <a:t>122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(x,y2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'.'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 y=cos(5pix)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grafigi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'x-ekseni'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'y-ekseni'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legend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'cos'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grid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-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djpeg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graf3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591" y="-202019"/>
            <a:ext cx="8161446" cy="3808746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6096000" y="2867207"/>
            <a:ext cx="220923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subplot</a:t>
            </a:r>
            <a:r>
              <a:rPr lang="tr-TR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600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121)</a:t>
            </a:r>
            <a:endParaRPr lang="tr-TR" sz="1600" dirty="0"/>
          </a:p>
        </p:txBody>
      </p:sp>
      <p:sp>
        <p:nvSpPr>
          <p:cNvPr id="8" name="Dikdörtgen 7"/>
          <p:cNvSpPr/>
          <p:nvPr/>
        </p:nvSpPr>
        <p:spPr>
          <a:xfrm>
            <a:off x="9745452" y="2805651"/>
            <a:ext cx="215475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subplot</a:t>
            </a: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2000" dirty="0">
                <a:solidFill>
                  <a:srgbClr val="FF0000"/>
                </a:solidFill>
                <a:latin typeface="Courier New" panose="02070309020205020404" pitchFamily="49" charset="0"/>
              </a:rPr>
              <a:t>122</a:t>
            </a: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523" y="3406244"/>
            <a:ext cx="4685414" cy="3652239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10306494" y="4086814"/>
            <a:ext cx="175202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subplot</a:t>
            </a:r>
            <a:r>
              <a:rPr lang="tr-TR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600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211)</a:t>
            </a:r>
            <a:endParaRPr lang="tr-TR" sz="1600" dirty="0"/>
          </a:p>
        </p:txBody>
      </p:sp>
      <p:sp>
        <p:nvSpPr>
          <p:cNvPr id="11" name="Dikdörtgen 10"/>
          <p:cNvSpPr/>
          <p:nvPr/>
        </p:nvSpPr>
        <p:spPr>
          <a:xfrm>
            <a:off x="10306494" y="5759670"/>
            <a:ext cx="175202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subplot</a:t>
            </a:r>
            <a:r>
              <a:rPr lang="tr-TR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600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212)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55170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8" y="-121750"/>
            <a:ext cx="10090298" cy="67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24" y="361949"/>
            <a:ext cx="11475152" cy="61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81353" y="117693"/>
            <a:ext cx="10363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endParaRPr lang="tr-TR" sz="1600" dirty="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endParaRPr lang="tr-TR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close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endParaRPr lang="tr-TR" sz="1600" dirty="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t1=0:0.01:1.2;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t2=1.2:0.01:2.4;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t3=2.4:0.01:3.6;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f1=5;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f2=10;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f3=20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y1=sin(2*pi*f1*t1);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y2=sin(2*pi*f2*t2);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y3=sin(2*pi*f3*t3);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y=[y1 y2 y3];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t=[t1 t2 t3];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Y=y1+y2+y3;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T=t1+t2+t3;</a:t>
            </a: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subplot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(5,1,1);</a:t>
            </a: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(t1,y1); 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'5Hz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lik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Sinus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Dalgasi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subplot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(5,1,2);</a:t>
            </a: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(t2,y2); 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 10Hz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lik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Sinus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Dalgasi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subplot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(5,1,3)</a:t>
            </a: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(t3,y3);  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'20Hz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lik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Sinus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Dalgasi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]) </a:t>
            </a: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subplot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(5,1,4)</a:t>
            </a: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t,y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'5Hz 10Hz 20Hz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lik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Sinus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Dalgasi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]) </a:t>
            </a: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subplot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(5,1,5);</a:t>
            </a: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(T,Y); 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'5Hz 10Hz 20Hz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lik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Sinus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Dalgasi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Toplami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endParaRPr lang="tr-TR" sz="16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57949" t="1624" r="14359" b="14957"/>
          <a:stretch/>
        </p:blipFill>
        <p:spPr>
          <a:xfrm>
            <a:off x="3688239" y="-202019"/>
            <a:ext cx="7955775" cy="674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7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349" y="65174"/>
            <a:ext cx="4671301" cy="8636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15" y="957768"/>
            <a:ext cx="8225551" cy="7366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631" y="1573123"/>
            <a:ext cx="3503476" cy="1016000"/>
          </a:xfrm>
          <a:prstGeom prst="rect">
            <a:avLst/>
          </a:prstGeom>
        </p:spPr>
      </p:pic>
      <p:grpSp>
        <p:nvGrpSpPr>
          <p:cNvPr id="9" name="Grup 8"/>
          <p:cNvGrpSpPr/>
          <p:nvPr/>
        </p:nvGrpSpPr>
        <p:grpSpPr>
          <a:xfrm>
            <a:off x="483886" y="2309723"/>
            <a:ext cx="11068952" cy="776256"/>
            <a:chOff x="87071" y="2846717"/>
            <a:chExt cx="11068952" cy="776256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 rotWithShape="1">
            <a:blip r:embed="rId5"/>
            <a:srcRect t="8627"/>
            <a:stretch/>
          </p:blipFill>
          <p:spPr>
            <a:xfrm>
              <a:off x="87071" y="2984738"/>
              <a:ext cx="11068952" cy="638235"/>
            </a:xfrm>
            <a:prstGeom prst="rect">
              <a:avLst/>
            </a:prstGeom>
          </p:spPr>
        </p:pic>
        <p:sp>
          <p:nvSpPr>
            <p:cNvPr id="8" name="Dikdörtgen 7"/>
            <p:cNvSpPr/>
            <p:nvPr/>
          </p:nvSpPr>
          <p:spPr>
            <a:xfrm>
              <a:off x="87071" y="2846717"/>
              <a:ext cx="3872453" cy="232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689" y="3968873"/>
            <a:ext cx="5206124" cy="300501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3276" y="3224721"/>
            <a:ext cx="5585251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63552" y="21366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SİNYAL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82545" y="1124744"/>
            <a:ext cx="8208912" cy="2808312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sistemin</a:t>
            </a:r>
            <a:r>
              <a:rPr lang="en-US" dirty="0" smtClean="0"/>
              <a:t> durum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davranış</a:t>
            </a:r>
            <a:r>
              <a:rPr lang="en-US" dirty="0" smtClean="0"/>
              <a:t> </a:t>
            </a:r>
            <a:r>
              <a:rPr lang="en-US" dirty="0" err="1" smtClean="0"/>
              <a:t>bilgilerini</a:t>
            </a:r>
            <a:r>
              <a:rPr lang="en-US" dirty="0" smtClean="0"/>
              <a:t> </a:t>
            </a:r>
            <a:r>
              <a:rPr lang="en-US" dirty="0" err="1" smtClean="0"/>
              <a:t>taşıyan</a:t>
            </a:r>
            <a:r>
              <a:rPr lang="en-US" dirty="0" smtClean="0"/>
              <a:t>,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değişken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tr-TR" dirty="0" smtClean="0"/>
              <a:t> </a:t>
            </a:r>
            <a:r>
              <a:rPr lang="en-US" dirty="0" err="1" smtClean="0"/>
              <a:t>tanımlanan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olup</a:t>
            </a:r>
            <a:r>
              <a:rPr lang="en-US" dirty="0" smtClean="0"/>
              <a:t> </a:t>
            </a:r>
            <a:r>
              <a:rPr lang="en-US" dirty="0" err="1" smtClean="0"/>
              <a:t>veri</a:t>
            </a:r>
            <a:r>
              <a:rPr lang="en-US" dirty="0" smtClean="0"/>
              <a:t> </a:t>
            </a:r>
            <a:r>
              <a:rPr lang="en-US" dirty="0" err="1" smtClean="0"/>
              <a:t>işlemde</a:t>
            </a:r>
            <a:r>
              <a:rPr lang="en-US" dirty="0" smtClean="0"/>
              <a:t> </a:t>
            </a:r>
            <a:r>
              <a:rPr lang="en-US" dirty="0" err="1" smtClean="0"/>
              <a:t>dalga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adlandırılır</a:t>
            </a:r>
            <a:r>
              <a:rPr lang="en-US" dirty="0" smtClean="0"/>
              <a:t>.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dalga</a:t>
            </a:r>
            <a:r>
              <a:rPr lang="en-US" dirty="0" smtClean="0"/>
              <a:t>, </a:t>
            </a:r>
            <a:r>
              <a:rPr lang="en-US" dirty="0" err="1" smtClean="0"/>
              <a:t>genliği</a:t>
            </a:r>
            <a:r>
              <a:rPr lang="en-US" dirty="0" smtClean="0"/>
              <a:t>, </a:t>
            </a:r>
            <a:r>
              <a:rPr lang="tr-TR" dirty="0" smtClean="0"/>
              <a:t> </a:t>
            </a:r>
            <a:r>
              <a:rPr lang="en-US" dirty="0" err="1" smtClean="0"/>
              <a:t>dalga</a:t>
            </a:r>
            <a:r>
              <a:rPr lang="en-US" dirty="0" smtClean="0"/>
              <a:t> </a:t>
            </a:r>
            <a:r>
              <a:rPr lang="en-US" dirty="0" err="1" smtClean="0"/>
              <a:t>boyu</a:t>
            </a:r>
            <a:r>
              <a:rPr lang="en-US" dirty="0" smtClean="0"/>
              <a:t> (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peryodu</a:t>
            </a:r>
            <a:r>
              <a:rPr lang="en-US" dirty="0" smtClean="0"/>
              <a:t>)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fazı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tanımlanır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90" y="3008411"/>
            <a:ext cx="7844383" cy="271338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82" y="4005064"/>
            <a:ext cx="396044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Doç.Dr. Hakan ALP  İstanbul Üniversitesi Mühendislik Fakültesi Jeofizik Mühendisliği Bölümü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24543" y="326571"/>
            <a:ext cx="871945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close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endParaRPr lang="tr-TR" dirty="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endParaRPr lang="tr-TR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t = 1 : 1000;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y = 2*sin(2*pi*t/50) + sin(2*pi*t/15) + 0.5*sin(2*pi*t/5);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subplot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(3,1,1)</a:t>
            </a: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plot(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t,y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), axis([0 200 -4 4])</a:t>
            </a:r>
          </a:p>
          <a:p>
            <a:endParaRPr lang="tr-TR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tr-TR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randn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'seed'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,0)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n = 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randn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(1,1000);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yn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= y + n;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subplot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(3,1,2)</a:t>
            </a: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plot(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t,y,</a:t>
            </a:r>
            <a:r>
              <a:rPr lang="fr-FR" dirty="0" err="1">
                <a:solidFill>
                  <a:srgbClr val="A020F0"/>
                </a:solidFill>
                <a:latin typeface="Courier New" panose="02070309020205020404" pitchFamily="49" charset="0"/>
              </a:rPr>
              <a:t>'b</a:t>
            </a:r>
            <a:r>
              <a:rPr lang="fr-FR" dirty="0">
                <a:solidFill>
                  <a:srgbClr val="A020F0"/>
                </a:solidFill>
                <a:latin typeface="Courier New" panose="02070309020205020404" pitchFamily="49" charset="0"/>
              </a:rPr>
              <a:t>-'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,t,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yn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fr-FR" dirty="0">
                <a:solidFill>
                  <a:srgbClr val="A020F0"/>
                </a:solidFill>
                <a:latin typeface="Courier New" panose="02070309020205020404" pitchFamily="49" charset="0"/>
              </a:rPr>
              <a:t>'r-'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), axis([0 200 -4 4])</a:t>
            </a:r>
          </a:p>
          <a:p>
            <a:endParaRPr lang="tr-TR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tr-TR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tr-TR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yt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= y + 0.005 * t;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subplot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(3,1,3)</a:t>
            </a: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plot(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t,y,</a:t>
            </a:r>
            <a:r>
              <a:rPr lang="fr-FR" dirty="0" err="1">
                <a:solidFill>
                  <a:srgbClr val="A020F0"/>
                </a:solidFill>
                <a:latin typeface="Courier New" panose="02070309020205020404" pitchFamily="49" charset="0"/>
              </a:rPr>
              <a:t>'b</a:t>
            </a:r>
            <a:r>
              <a:rPr lang="fr-FR" dirty="0">
                <a:solidFill>
                  <a:srgbClr val="A020F0"/>
                </a:solidFill>
                <a:latin typeface="Courier New" panose="02070309020205020404" pitchFamily="49" charset="0"/>
              </a:rPr>
              <a:t>-'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,t,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yt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fr-FR" dirty="0">
                <a:solidFill>
                  <a:srgbClr val="A020F0"/>
                </a:solidFill>
                <a:latin typeface="Courier New" panose="02070309020205020404" pitchFamily="49" charset="0"/>
              </a:rPr>
              <a:t>'r-'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), axis([0 200 -4 4])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1606" r="7438" b="64256"/>
          <a:stretch/>
        </p:blipFill>
        <p:spPr>
          <a:xfrm>
            <a:off x="4176713" y="-318263"/>
            <a:ext cx="8177212" cy="182211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11606" t="35345" r="7438" b="35744"/>
          <a:stretch/>
        </p:blipFill>
        <p:spPr>
          <a:xfrm>
            <a:off x="4176713" y="2215112"/>
            <a:ext cx="8134350" cy="14660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l="11606" t="63856" r="7438" b="6433"/>
          <a:stretch/>
        </p:blipFill>
        <p:spPr>
          <a:xfrm>
            <a:off x="4248150" y="3995169"/>
            <a:ext cx="8105775" cy="150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0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Doç.Dr</a:t>
            </a:r>
            <a:r>
              <a:rPr lang="en-US" dirty="0" smtClean="0"/>
              <a:t>. Hakan ALP  İstanbul </a:t>
            </a:r>
            <a:r>
              <a:rPr lang="en-US" dirty="0" err="1" smtClean="0"/>
              <a:t>Üniversitesi</a:t>
            </a:r>
            <a:r>
              <a:rPr lang="en-US" dirty="0" smtClean="0"/>
              <a:t> Mühendislik Fakültesi Jeofizik </a:t>
            </a:r>
            <a:r>
              <a:rPr lang="en-US" dirty="0" err="1" smtClean="0"/>
              <a:t>Mühendisliği</a:t>
            </a:r>
            <a:r>
              <a:rPr lang="en-US" dirty="0" smtClean="0"/>
              <a:t> </a:t>
            </a:r>
            <a:r>
              <a:rPr lang="en-US" dirty="0" err="1" smtClean="0"/>
              <a:t>Bölümü</a:t>
            </a:r>
            <a:endParaRPr lang="en-US" dirty="0"/>
          </a:p>
        </p:txBody>
      </p:sp>
      <p:sp>
        <p:nvSpPr>
          <p:cNvPr id="48" name="Metin kutusu 47"/>
          <p:cNvSpPr txBox="1"/>
          <p:nvPr/>
        </p:nvSpPr>
        <p:spPr>
          <a:xfrm>
            <a:off x="5519936" y="116632"/>
            <a:ext cx="64807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S(t)</a:t>
            </a:r>
            <a:endParaRPr lang="en-US" dirty="0"/>
          </a:p>
        </p:txBody>
      </p:sp>
      <p:cxnSp>
        <p:nvCxnSpPr>
          <p:cNvPr id="7" name="Düz Ok Bağlayıcısı 6"/>
          <p:cNvCxnSpPr/>
          <p:nvPr/>
        </p:nvCxnSpPr>
        <p:spPr>
          <a:xfrm>
            <a:off x="2279576" y="2132856"/>
            <a:ext cx="75608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 flipV="1">
            <a:off x="5375920" y="260648"/>
            <a:ext cx="0" cy="29523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3575720" y="1340768"/>
            <a:ext cx="720080" cy="158417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Düz Bağlayıcı 26"/>
          <p:cNvCxnSpPr/>
          <p:nvPr/>
        </p:nvCxnSpPr>
        <p:spPr>
          <a:xfrm flipV="1">
            <a:off x="4295800" y="1340768"/>
            <a:ext cx="720080" cy="158417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Düz Bağlayıcı 27"/>
          <p:cNvCxnSpPr/>
          <p:nvPr/>
        </p:nvCxnSpPr>
        <p:spPr>
          <a:xfrm>
            <a:off x="5015880" y="1340768"/>
            <a:ext cx="720080" cy="158417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Düz Bağlayıcı 28"/>
          <p:cNvCxnSpPr/>
          <p:nvPr/>
        </p:nvCxnSpPr>
        <p:spPr>
          <a:xfrm flipV="1">
            <a:off x="5735960" y="1340768"/>
            <a:ext cx="720080" cy="158417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Düz Bağlayıcı 29"/>
          <p:cNvCxnSpPr/>
          <p:nvPr/>
        </p:nvCxnSpPr>
        <p:spPr>
          <a:xfrm>
            <a:off x="6456040" y="1340768"/>
            <a:ext cx="720080" cy="158417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Düz Bağlayıcı 30"/>
          <p:cNvCxnSpPr/>
          <p:nvPr/>
        </p:nvCxnSpPr>
        <p:spPr>
          <a:xfrm flipV="1">
            <a:off x="7176120" y="1340768"/>
            <a:ext cx="720080" cy="158417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Düz Bağlayıcı 31"/>
          <p:cNvCxnSpPr/>
          <p:nvPr/>
        </p:nvCxnSpPr>
        <p:spPr>
          <a:xfrm>
            <a:off x="2495600" y="2132856"/>
            <a:ext cx="360040" cy="7920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Düz Bağlayıcı 32"/>
          <p:cNvCxnSpPr/>
          <p:nvPr/>
        </p:nvCxnSpPr>
        <p:spPr>
          <a:xfrm flipV="1">
            <a:off x="2855640" y="1340768"/>
            <a:ext cx="720080" cy="158417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Metin kutusu 33"/>
          <p:cNvSpPr txBox="1"/>
          <p:nvPr/>
        </p:nvSpPr>
        <p:spPr>
          <a:xfrm>
            <a:off x="6636060" y="2204864"/>
            <a:ext cx="36004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Düz Bağlayıcı 35"/>
          <p:cNvCxnSpPr/>
          <p:nvPr/>
        </p:nvCxnSpPr>
        <p:spPr>
          <a:xfrm>
            <a:off x="6816080" y="2060848"/>
            <a:ext cx="0" cy="14401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Bağlayıcı 37"/>
          <p:cNvCxnSpPr/>
          <p:nvPr/>
        </p:nvCxnSpPr>
        <p:spPr>
          <a:xfrm>
            <a:off x="7895762" y="1340768"/>
            <a:ext cx="360478" cy="7920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Metin kutusu 39"/>
          <p:cNvSpPr txBox="1"/>
          <p:nvPr/>
        </p:nvSpPr>
        <p:spPr>
          <a:xfrm>
            <a:off x="8008603" y="2201271"/>
            <a:ext cx="57470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2T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Düz Bağlayıcı 40"/>
          <p:cNvCxnSpPr/>
          <p:nvPr/>
        </p:nvCxnSpPr>
        <p:spPr>
          <a:xfrm>
            <a:off x="8256240" y="2060848"/>
            <a:ext cx="0" cy="14401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Düz Bağlayıcı 41"/>
          <p:cNvCxnSpPr/>
          <p:nvPr/>
        </p:nvCxnSpPr>
        <p:spPr>
          <a:xfrm>
            <a:off x="3935760" y="2060848"/>
            <a:ext cx="0" cy="14401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Düz Bağlayıcı 42"/>
          <p:cNvCxnSpPr/>
          <p:nvPr/>
        </p:nvCxnSpPr>
        <p:spPr>
          <a:xfrm>
            <a:off x="2495600" y="2060848"/>
            <a:ext cx="0" cy="14401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Metin kutusu 43"/>
          <p:cNvSpPr txBox="1"/>
          <p:nvPr/>
        </p:nvSpPr>
        <p:spPr>
          <a:xfrm>
            <a:off x="3683732" y="2204864"/>
            <a:ext cx="50405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-T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2208247" y="2194337"/>
            <a:ext cx="57470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-2T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9830849" y="1775631"/>
            <a:ext cx="324036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Metin kutusu 50"/>
              <p:cNvSpPr txBox="1"/>
              <p:nvPr/>
            </p:nvSpPr>
            <p:spPr>
              <a:xfrm>
                <a:off x="1648741" y="3050752"/>
                <a:ext cx="8640960" cy="314810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tr-TR" sz="2800" dirty="0"/>
                  <a:t>Eğer S(t) = Cos</a:t>
                </a:r>
                <a:r>
                  <a:rPr lang="el-GR" sz="2800" dirty="0"/>
                  <a:t>ω</a:t>
                </a:r>
                <a:r>
                  <a:rPr lang="tr-TR" sz="1600" dirty="0"/>
                  <a:t>1</a:t>
                </a:r>
                <a:r>
                  <a:rPr lang="tr-TR" sz="2800" dirty="0"/>
                  <a:t>t   +  </a:t>
                </a:r>
                <a:r>
                  <a:rPr lang="tr-TR" sz="3200" dirty="0"/>
                  <a:t>Cos</a:t>
                </a:r>
                <a:r>
                  <a:rPr lang="el-GR" sz="2800" dirty="0"/>
                  <a:t> ω</a:t>
                </a:r>
                <a:r>
                  <a:rPr lang="tr-TR" sz="1600" dirty="0"/>
                  <a:t>2</a:t>
                </a:r>
                <a:r>
                  <a:rPr lang="tr-TR" sz="2800" dirty="0"/>
                  <a:t>t     fonksiyonun periyodu</a:t>
                </a:r>
              </a:p>
              <a:p>
                <a:r>
                  <a:rPr lang="tr-TR" sz="2800" dirty="0"/>
                  <a:t>&lt;&lt;  T  &gt;&gt;   ise  </a:t>
                </a:r>
              </a:p>
              <a:p>
                <a:r>
                  <a:rPr lang="el-GR" sz="2800" dirty="0"/>
                  <a:t>ω</a:t>
                </a:r>
                <a:r>
                  <a:rPr lang="tr-TR" sz="1600" dirty="0"/>
                  <a:t>1</a:t>
                </a:r>
                <a:r>
                  <a:rPr lang="tr-TR" sz="2800" dirty="0"/>
                  <a:t>T = 2 </a:t>
                </a:r>
                <a:r>
                  <a:rPr lang="el-GR" sz="2800" dirty="0"/>
                  <a:t>π</a:t>
                </a:r>
                <a:r>
                  <a:rPr lang="tr-TR" sz="2800" dirty="0"/>
                  <a:t> m				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tr-TR" sz="40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tr-TR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4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sz="40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40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40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40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box>
                    <m:r>
                      <a:rPr lang="tr-TR" sz="4000" i="1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tr-TR" sz="40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tr-TR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4000" i="1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tr-TR" sz="4000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box>
                  </m:oMath>
                </a14:m>
                <a:r>
                  <a:rPr lang="tr-TR" sz="4000" dirty="0"/>
                  <a:t>      bulunur.</a:t>
                </a:r>
              </a:p>
              <a:p>
                <a:r>
                  <a:rPr lang="el-GR" sz="2800" dirty="0"/>
                  <a:t>ω</a:t>
                </a:r>
                <a:r>
                  <a:rPr lang="tr-TR" sz="1600" dirty="0"/>
                  <a:t>2</a:t>
                </a:r>
                <a:r>
                  <a:rPr lang="tr-TR" sz="2800" dirty="0"/>
                  <a:t>T = 2 </a:t>
                </a:r>
                <a:r>
                  <a:rPr lang="el-GR" sz="2800" dirty="0"/>
                  <a:t>π</a:t>
                </a:r>
                <a:r>
                  <a:rPr lang="tr-TR" sz="2800" dirty="0"/>
                  <a:t> n			         </a:t>
                </a:r>
                <a:endParaRPr lang="tr-TR" sz="2800" dirty="0"/>
              </a:p>
              <a:p>
                <a:r>
                  <a:rPr lang="tr-TR" sz="2800" dirty="0"/>
                  <a:t>S(t) fonksiyonun periyodik olabilmesi için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sz="28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8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8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box>
                    <m:r>
                      <a:rPr lang="tr-TR" sz="2800" i="1">
                        <a:latin typeface="Cambria Math"/>
                      </a:rPr>
                      <m:t> </m:t>
                    </m:r>
                  </m:oMath>
                </a14:m>
                <a:r>
                  <a:rPr lang="tr-TR" sz="2800" dirty="0"/>
                  <a:t>oranının rasyonel olması gerekir.</a:t>
                </a:r>
                <a:endParaRPr lang="en-US" sz="2800" dirty="0"/>
              </a:p>
            </p:txBody>
          </p:sp>
        </mc:Choice>
        <mc:Fallback>
          <p:sp>
            <p:nvSpPr>
              <p:cNvPr id="51" name="Metin kutusu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41" y="3050752"/>
                <a:ext cx="8640960" cy="3148106"/>
              </a:xfrm>
              <a:prstGeom prst="rect">
                <a:avLst/>
              </a:prstGeom>
              <a:blipFill>
                <a:blip r:embed="rId2"/>
                <a:stretch>
                  <a:fillRect l="-1409" t="-2510" r="-1691" b="-42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Düz Bağlayıcı 52"/>
          <p:cNvCxnSpPr/>
          <p:nvPr/>
        </p:nvCxnSpPr>
        <p:spPr>
          <a:xfrm>
            <a:off x="1666829" y="4624805"/>
            <a:ext cx="22322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8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14" y="276764"/>
            <a:ext cx="6093001" cy="9906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r="10206"/>
          <a:stretch/>
        </p:blipFill>
        <p:spPr>
          <a:xfrm>
            <a:off x="245913" y="2152376"/>
            <a:ext cx="7750773" cy="5715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13" y="2800350"/>
            <a:ext cx="2335650" cy="11049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268" y="2896888"/>
            <a:ext cx="2132550" cy="774700"/>
          </a:xfrm>
          <a:prstGeom prst="rect">
            <a:avLst/>
          </a:prstGeom>
        </p:spPr>
      </p:pic>
      <p:sp>
        <p:nvSpPr>
          <p:cNvPr id="8" name="Sol Ayraç 7"/>
          <p:cNvSpPr/>
          <p:nvPr/>
        </p:nvSpPr>
        <p:spPr>
          <a:xfrm rot="16200000">
            <a:off x="2262820" y="324973"/>
            <a:ext cx="637487" cy="17921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32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1990824" y="1476748"/>
            <a:ext cx="118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1. </a:t>
            </a:r>
            <a:r>
              <a:rPr lang="tr-TR" dirty="0" err="1" smtClean="0"/>
              <a:t>sinüzoid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121299" y="1476748"/>
            <a:ext cx="118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2. </a:t>
            </a:r>
            <a:r>
              <a:rPr lang="tr-TR" dirty="0" err="1" smtClean="0"/>
              <a:t>sinüzoid</a:t>
            </a:r>
            <a:endParaRPr lang="tr-TR" dirty="0"/>
          </a:p>
        </p:txBody>
      </p:sp>
      <p:sp>
        <p:nvSpPr>
          <p:cNvPr id="11" name="Sol Ayraç 10"/>
          <p:cNvSpPr/>
          <p:nvPr/>
        </p:nvSpPr>
        <p:spPr>
          <a:xfrm rot="16200000">
            <a:off x="4416393" y="312526"/>
            <a:ext cx="637487" cy="17921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32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5992642" y="520518"/>
            <a:ext cx="5810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Fonksiyonun ana periyodunu bulunuz?</a:t>
            </a:r>
            <a:endParaRPr lang="tr-TR" sz="2800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47" y="3819092"/>
            <a:ext cx="10688914" cy="51834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62" y="4555981"/>
            <a:ext cx="4011226" cy="20447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0611" y="4892624"/>
            <a:ext cx="1980225" cy="92710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7892" y="4513604"/>
            <a:ext cx="2284875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-94833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endParaRPr lang="tr-TR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endParaRPr lang="tr-TR" dirty="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close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endParaRPr lang="tr-TR" dirty="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t = 0.01 : 0.1 : 100;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y1 = 2*sin(2*pi*t/5);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y2 = 2*sin(2*pi*t/5 + 2*pi/5);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(t,y1,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'b-'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,t,y2,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'r-'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axis([0 20 -2 2]), grid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Pxy,f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] = 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cpsd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(y1,y2,[],0,512,10);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magnitude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abs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Pxy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f,magnitude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), 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grid</a:t>
            </a:r>
            <a:endParaRPr lang="tr-TR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Frequency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Power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Crossspectrum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9927" t="5569" r="8570" b="7582"/>
          <a:stretch/>
        </p:blipFill>
        <p:spPr>
          <a:xfrm>
            <a:off x="7566834" y="0"/>
            <a:ext cx="4245577" cy="304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6527" t="5209" r="8851" b="4160"/>
          <a:stretch/>
        </p:blipFill>
        <p:spPr>
          <a:xfrm>
            <a:off x="7336823" y="3153192"/>
            <a:ext cx="4475588" cy="353335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-30542" y="4101228"/>
            <a:ext cx="67469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333333"/>
                </a:solidFill>
                <a:latin typeface="Courier"/>
              </a:rPr>
              <a:t>cpsd</a:t>
            </a:r>
            <a:r>
              <a:rPr lang="tr-TR" dirty="0">
                <a:solidFill>
                  <a:srgbClr val="333333"/>
                </a:solidFill>
                <a:latin typeface="Courier"/>
              </a:rPr>
              <a:t>(y1,y2,window,noverlap,nfft,fs</a:t>
            </a:r>
            <a:r>
              <a:rPr lang="tr-TR" dirty="0" smtClean="0">
                <a:solidFill>
                  <a:srgbClr val="333333"/>
                </a:solidFill>
                <a:latin typeface="Courier"/>
              </a:rPr>
              <a:t>)</a:t>
            </a:r>
          </a:p>
          <a:p>
            <a:r>
              <a:rPr lang="tr-TR" b="1" dirty="0">
                <a:solidFill>
                  <a:srgbClr val="333333"/>
                </a:solidFill>
                <a:latin typeface="Courier"/>
              </a:rPr>
              <a:t>Cross </a:t>
            </a:r>
            <a:r>
              <a:rPr lang="tr-TR" b="1" dirty="0" err="1">
                <a:solidFill>
                  <a:srgbClr val="333333"/>
                </a:solidFill>
                <a:latin typeface="Courier"/>
              </a:rPr>
              <a:t>powerspectral</a:t>
            </a:r>
            <a:r>
              <a:rPr lang="tr-TR" b="1" dirty="0">
                <a:solidFill>
                  <a:srgbClr val="333333"/>
                </a:solidFill>
                <a:latin typeface="Courier"/>
              </a:rPr>
              <a:t> </a:t>
            </a:r>
            <a:r>
              <a:rPr lang="tr-TR" b="1" dirty="0" err="1">
                <a:solidFill>
                  <a:srgbClr val="333333"/>
                </a:solidFill>
                <a:latin typeface="Courier"/>
              </a:rPr>
              <a:t>density</a:t>
            </a:r>
            <a:r>
              <a:rPr lang="tr-TR" b="1" dirty="0">
                <a:solidFill>
                  <a:srgbClr val="333333"/>
                </a:solidFill>
                <a:latin typeface="Courier"/>
              </a:rPr>
              <a:t> </a:t>
            </a:r>
            <a:r>
              <a:rPr lang="tr-TR" b="1" dirty="0" err="1">
                <a:solidFill>
                  <a:srgbClr val="333333"/>
                </a:solidFill>
                <a:latin typeface="Courier"/>
              </a:rPr>
              <a:t>estimate</a:t>
            </a:r>
            <a:endParaRPr lang="tr-TR" b="1" dirty="0">
              <a:solidFill>
                <a:srgbClr val="333333"/>
              </a:solidFill>
              <a:latin typeface="Courier"/>
            </a:endParaRPr>
          </a:p>
          <a:p>
            <a:endParaRPr lang="tr-TR" dirty="0">
              <a:solidFill>
                <a:srgbClr val="333333"/>
              </a:solidFill>
              <a:latin typeface="Courier"/>
            </a:endParaRPr>
          </a:p>
          <a:p>
            <a:r>
              <a:rPr lang="tr-TR" b="1" dirty="0" err="1" smtClean="0">
                <a:solidFill>
                  <a:srgbClr val="333333"/>
                </a:solidFill>
                <a:latin typeface="Courier"/>
              </a:rPr>
              <a:t>Window</a:t>
            </a:r>
            <a:r>
              <a:rPr lang="tr-TR" b="1" dirty="0" smtClean="0">
                <a:solidFill>
                  <a:srgbClr val="333333"/>
                </a:solidFill>
                <a:latin typeface="Courier"/>
              </a:rPr>
              <a:t> parametresi</a:t>
            </a:r>
            <a:r>
              <a:rPr lang="tr-TR" dirty="0" smtClean="0">
                <a:solidFill>
                  <a:srgbClr val="333333"/>
                </a:solidFill>
                <a:latin typeface="Courier"/>
              </a:rPr>
              <a:t>= kullanılan pencere fonksiyonu  Bu örnekte </a:t>
            </a:r>
            <a:r>
              <a:rPr lang="tr-TR" dirty="0" err="1" smtClean="0">
                <a:solidFill>
                  <a:srgbClr val="333333"/>
                </a:solidFill>
                <a:latin typeface="Courier"/>
              </a:rPr>
              <a:t>default</a:t>
            </a:r>
            <a:r>
              <a:rPr lang="tr-TR" dirty="0" smtClean="0">
                <a:solidFill>
                  <a:srgbClr val="333333"/>
                </a:solidFill>
                <a:latin typeface="Courier"/>
              </a:rPr>
              <a:t> (boş) olarak dikdörtgen pencere kullanılmıştır.</a:t>
            </a:r>
            <a:endParaRPr lang="tr-TR" dirty="0">
              <a:solidFill>
                <a:srgbClr val="333333"/>
              </a:solidFill>
              <a:latin typeface="Courier"/>
            </a:endParaRPr>
          </a:p>
          <a:p>
            <a:r>
              <a:rPr lang="tr-TR" b="1" dirty="0" err="1">
                <a:solidFill>
                  <a:srgbClr val="333333"/>
                </a:solidFill>
                <a:latin typeface="Courier"/>
              </a:rPr>
              <a:t>Noverlap</a:t>
            </a:r>
            <a:r>
              <a:rPr lang="tr-TR" b="1" dirty="0">
                <a:solidFill>
                  <a:srgbClr val="333333"/>
                </a:solidFill>
                <a:latin typeface="Courier"/>
              </a:rPr>
              <a:t> parametresi=  </a:t>
            </a:r>
            <a:r>
              <a:rPr lang="tr-TR" dirty="0">
                <a:solidFill>
                  <a:srgbClr val="333333"/>
                </a:solidFill>
                <a:latin typeface="Courier"/>
              </a:rPr>
              <a:t>örtüşen örnek sayısını tanımlar burada sıfır </a:t>
            </a:r>
            <a:r>
              <a:rPr lang="tr-TR" dirty="0" smtClean="0">
                <a:solidFill>
                  <a:srgbClr val="333333"/>
                </a:solidFill>
                <a:latin typeface="Courier"/>
              </a:rPr>
              <a:t>..</a:t>
            </a:r>
          </a:p>
          <a:p>
            <a:r>
              <a:rPr lang="tr-TR" b="1" dirty="0" err="1" smtClean="0">
                <a:solidFill>
                  <a:srgbClr val="333333"/>
                </a:solidFill>
                <a:latin typeface="Courier"/>
              </a:rPr>
              <a:t>Fs</a:t>
            </a:r>
            <a:r>
              <a:rPr lang="tr-TR" b="1" dirty="0" smtClean="0">
                <a:solidFill>
                  <a:srgbClr val="333333"/>
                </a:solidFill>
                <a:latin typeface="Courier"/>
              </a:rPr>
              <a:t>=</a:t>
            </a:r>
            <a:r>
              <a:rPr lang="tr-TR" dirty="0" smtClean="0">
                <a:solidFill>
                  <a:srgbClr val="333333"/>
                </a:solidFill>
                <a:latin typeface="Courier"/>
              </a:rPr>
              <a:t>örnekleme frekansı bu örnekte 10</a:t>
            </a:r>
            <a:endParaRPr lang="tr-TR" dirty="0">
              <a:solidFill>
                <a:srgbClr val="333333"/>
              </a:solidFill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9335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8804" t="913" r="8568" b="4073"/>
          <a:stretch/>
        </p:blipFill>
        <p:spPr>
          <a:xfrm>
            <a:off x="4896492" y="2345114"/>
            <a:ext cx="7168398" cy="460533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19075" y="21580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phase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angle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Pxy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f,phase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), 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grid</a:t>
            </a:r>
            <a:endParaRPr lang="tr-TR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Frequency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Phase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Angle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Phase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spectrum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interp1(f,phase,0.2)</a:t>
            </a:r>
          </a:p>
          <a:p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0" y="4061340"/>
            <a:ext cx="5334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0.2 Hz frekansında (periyot 5 </a:t>
            </a:r>
            <a:r>
              <a:rPr lang="tr-TR" dirty="0" err="1" smtClean="0"/>
              <a:t>sn</a:t>
            </a:r>
            <a:r>
              <a:rPr lang="tr-TR" dirty="0" smtClean="0"/>
              <a:t> ) faz değeri bulunuyor. </a:t>
            </a:r>
            <a:endParaRPr lang="tr-TR" dirty="0"/>
          </a:p>
        </p:txBody>
      </p:sp>
      <p:cxnSp>
        <p:nvCxnSpPr>
          <p:cNvPr id="10" name="Düz Bağlayıcı 9"/>
          <p:cNvCxnSpPr/>
          <p:nvPr/>
        </p:nvCxnSpPr>
        <p:spPr>
          <a:xfrm flipV="1">
            <a:off x="5219700" y="4402543"/>
            <a:ext cx="6807631" cy="28129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294734" y="232222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/>
          </a:p>
          <a:p>
            <a:r>
              <a:rPr lang="tr-TR" dirty="0" err="1"/>
              <a:t>ans</a:t>
            </a:r>
            <a:r>
              <a:rPr lang="tr-TR" dirty="0"/>
              <a:t> =</a:t>
            </a:r>
          </a:p>
          <a:p>
            <a:endParaRPr lang="tr-TR" dirty="0"/>
          </a:p>
          <a:p>
            <a:r>
              <a:rPr lang="tr-TR" dirty="0"/>
              <a:t>    1.2568</a:t>
            </a:r>
          </a:p>
        </p:txBody>
      </p:sp>
      <p:cxnSp>
        <p:nvCxnSpPr>
          <p:cNvPr id="13" name="Düz Bağlayıcı 12"/>
          <p:cNvCxnSpPr/>
          <p:nvPr/>
        </p:nvCxnSpPr>
        <p:spPr>
          <a:xfrm flipH="1" flipV="1">
            <a:off x="5505703" y="2665809"/>
            <a:ext cx="37559" cy="3963948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5686425" y="3105150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F1=0.2</a:t>
            </a:r>
            <a:endParaRPr lang="tr-TR" dirty="0"/>
          </a:p>
        </p:txBody>
      </p:sp>
      <p:cxnSp>
        <p:nvCxnSpPr>
          <p:cNvPr id="18" name="Düz Ok Bağlayıcısı 17"/>
          <p:cNvCxnSpPr/>
          <p:nvPr/>
        </p:nvCxnSpPr>
        <p:spPr>
          <a:xfrm flipV="1">
            <a:off x="5543262" y="3474482"/>
            <a:ext cx="314613" cy="9561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>
            <a:off x="7105650" y="4402543"/>
            <a:ext cx="495300" cy="8981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7732927" y="5115997"/>
            <a:ext cx="3049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1.2568 değeri radyan cinsinden 0.2 Hz değeri için faz açısıdır.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58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56" y="0"/>
            <a:ext cx="4308217" cy="33147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234" y="152400"/>
            <a:ext cx="6274766" cy="32766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23" y="543379"/>
            <a:ext cx="2589525" cy="7747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171" y="3631474"/>
            <a:ext cx="4370574" cy="316072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" y="3429000"/>
            <a:ext cx="2741850" cy="8509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7328" y="3432263"/>
            <a:ext cx="3461417" cy="22860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9516" y="3245736"/>
            <a:ext cx="4019869" cy="225046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9"/>
          <a:srcRect r="7145"/>
          <a:stretch/>
        </p:blipFill>
        <p:spPr>
          <a:xfrm>
            <a:off x="8653464" y="4774242"/>
            <a:ext cx="3538536" cy="2053659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9275" y="6128882"/>
            <a:ext cx="4450683" cy="462418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1358" y="-36217"/>
            <a:ext cx="6684211" cy="6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761894" y="2630609"/>
            <a:ext cx="849694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dalga</a:t>
            </a:r>
            <a:r>
              <a:rPr lang="en-US" dirty="0"/>
              <a:t>  </a:t>
            </a:r>
            <a:r>
              <a:rPr lang="en-US" dirty="0" err="1"/>
              <a:t>şeklinin</a:t>
            </a:r>
            <a:r>
              <a:rPr lang="en-US" dirty="0"/>
              <a:t> en </a:t>
            </a:r>
            <a:r>
              <a:rPr lang="en-US" dirty="0" err="1"/>
              <a:t>çukurundan</a:t>
            </a:r>
            <a:r>
              <a:rPr lang="en-US" dirty="0"/>
              <a:t> en </a:t>
            </a:r>
            <a:r>
              <a:rPr lang="en-US" dirty="0" err="1"/>
              <a:t>tepesine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yüksekliğin</a:t>
            </a:r>
            <a:r>
              <a:rPr lang="en-US" dirty="0"/>
              <a:t> </a:t>
            </a:r>
            <a:r>
              <a:rPr lang="en-US" dirty="0" err="1"/>
              <a:t>yarısına</a:t>
            </a:r>
            <a:r>
              <a:rPr lang="en-US" dirty="0"/>
              <a:t> </a:t>
            </a:r>
            <a:r>
              <a:rPr lang="en-US" dirty="0" err="1"/>
              <a:t>genlik</a:t>
            </a:r>
            <a:r>
              <a:rPr lang="en-US" dirty="0"/>
              <a:t> </a:t>
            </a:r>
          </a:p>
          <a:p>
            <a:r>
              <a:rPr lang="en-US" dirty="0"/>
              <a:t>(</a:t>
            </a:r>
            <a:r>
              <a:rPr lang="en-US" dirty="0" err="1"/>
              <a:t>amplitüd</a:t>
            </a:r>
            <a:r>
              <a:rPr lang="en-US" dirty="0"/>
              <a:t>) </a:t>
            </a:r>
            <a:r>
              <a:rPr lang="en-US" dirty="0" err="1"/>
              <a:t>denir</a:t>
            </a:r>
            <a:r>
              <a:rPr lang="en-US" dirty="0"/>
              <a:t>. </a:t>
            </a:r>
            <a:r>
              <a:rPr lang="en-US" dirty="0" err="1"/>
              <a:t>Birbirinden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dalga</a:t>
            </a:r>
            <a:r>
              <a:rPr lang="en-US" dirty="0"/>
              <a:t>  </a:t>
            </a:r>
            <a:r>
              <a:rPr lang="en-US" dirty="0" err="1"/>
              <a:t>şekilleri</a:t>
            </a:r>
            <a:r>
              <a:rPr lang="en-US" dirty="0"/>
              <a:t> </a:t>
            </a:r>
            <a:r>
              <a:rPr lang="en-US" dirty="0" err="1"/>
              <a:t>oluşturmak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genlik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dalga</a:t>
            </a:r>
            <a:r>
              <a:rPr lang="en-US" dirty="0"/>
              <a:t> </a:t>
            </a:r>
            <a:r>
              <a:rPr lang="en-US" dirty="0" err="1"/>
              <a:t>boyu</a:t>
            </a:r>
            <a:r>
              <a:rPr lang="en-US" dirty="0"/>
              <a:t> </a:t>
            </a:r>
          </a:p>
          <a:p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faz</a:t>
            </a:r>
            <a:r>
              <a:rPr lang="en-US" dirty="0"/>
              <a:t> </a:t>
            </a:r>
            <a:r>
              <a:rPr lang="en-US" dirty="0" err="1"/>
              <a:t>açısı</a:t>
            </a:r>
            <a:r>
              <a:rPr lang="en-US" dirty="0"/>
              <a:t> </a:t>
            </a:r>
            <a:r>
              <a:rPr lang="en-US" dirty="0" err="1"/>
              <a:t>değiştirilmelidir</a:t>
            </a:r>
            <a:r>
              <a:rPr lang="en-US" dirty="0"/>
              <a:t>. (</a:t>
            </a:r>
            <a:r>
              <a:rPr lang="tr-TR" dirty="0"/>
              <a:t>b</a:t>
            </a:r>
            <a:r>
              <a:rPr lang="en-US" dirty="0"/>
              <a:t>) </a:t>
            </a:r>
            <a:r>
              <a:rPr lang="en-US" dirty="0" err="1"/>
              <a:t>bağıntısı</a:t>
            </a:r>
            <a:r>
              <a:rPr lang="en-US" dirty="0"/>
              <a:t> (</a:t>
            </a:r>
            <a:r>
              <a:rPr lang="tr-TR" dirty="0"/>
              <a:t>a</a:t>
            </a:r>
            <a:r>
              <a:rPr lang="en-US" dirty="0"/>
              <a:t>)’d</a:t>
            </a:r>
            <a:r>
              <a:rPr lang="tr-TR" dirty="0"/>
              <a:t>a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 </a:t>
            </a:r>
            <a:r>
              <a:rPr lang="en-US" dirty="0" err="1"/>
              <a:t>konularak</a:t>
            </a:r>
            <a:r>
              <a:rPr lang="en-US" dirty="0"/>
              <a:t> </a:t>
            </a:r>
            <a:r>
              <a:rPr lang="en-US" dirty="0" err="1"/>
              <a:t>yazılırsa</a:t>
            </a:r>
            <a:r>
              <a:rPr lang="en-US" dirty="0"/>
              <a:t> </a:t>
            </a:r>
          </a:p>
          <a:p>
            <a:r>
              <a:rPr lang="en-US" dirty="0" err="1"/>
              <a:t>herhangibir</a:t>
            </a:r>
            <a:r>
              <a:rPr lang="en-US" dirty="0"/>
              <a:t> x </a:t>
            </a:r>
            <a:r>
              <a:rPr lang="en-US" dirty="0" err="1"/>
              <a:t>uzaklığındaki</a:t>
            </a:r>
            <a:r>
              <a:rPr lang="en-US" dirty="0"/>
              <a:t> </a:t>
            </a:r>
            <a:r>
              <a:rPr lang="en-US" dirty="0" err="1"/>
              <a:t>genlik</a:t>
            </a:r>
            <a:r>
              <a:rPr lang="en-US" dirty="0"/>
              <a:t>;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83" y="3853977"/>
            <a:ext cx="36099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54" y="3749401"/>
            <a:ext cx="3206542" cy="72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7169682" y="39788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</a:t>
            </a:r>
            <a:endParaRPr lang="en-US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423616" y="41307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58" y="4661487"/>
            <a:ext cx="2787052" cy="56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80" y="4568331"/>
            <a:ext cx="3726865" cy="66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331" y="5336767"/>
            <a:ext cx="32289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88" y="5454590"/>
            <a:ext cx="1718165" cy="52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57" y="6182040"/>
            <a:ext cx="31718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648200" y="6376244"/>
            <a:ext cx="2895600" cy="365125"/>
          </a:xfrm>
        </p:spPr>
        <p:txBody>
          <a:bodyPr/>
          <a:lstStyle/>
          <a:p>
            <a:r>
              <a:rPr lang="en-US" smtClean="0"/>
              <a:t> Doç.Dr. Hakan ALP  İstanbul Üniversitesi Mühendislik Fakültesi Jeofizik Mühendisliği Bölümü</a:t>
            </a:r>
            <a:endParaRPr lang="en-US" dirty="0"/>
          </a:p>
        </p:txBody>
      </p:sp>
      <p:pic>
        <p:nvPicPr>
          <p:cNvPr id="3076" name="Picture 4" descr="v = {2{\pi}rf}\!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22" y="2051026"/>
            <a:ext cx="1332535" cy="30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{\pi}r = v . T\!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16" y="933150"/>
            <a:ext cx="1469206" cy="23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 = {2{\pi}r \over T}\!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76" y="1283717"/>
            <a:ext cx="1178781" cy="7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631505" y="113172"/>
            <a:ext cx="6460279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Cisim</a:t>
            </a: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dairenin</a:t>
            </a: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cs typeface="Arial" charset="0"/>
              </a:rPr>
              <a:t>tüm</a:t>
            </a: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cs typeface="Arial" charset="0"/>
              </a:rPr>
              <a:t>çevresini</a:t>
            </a: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dolanırsa</a:t>
            </a: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, </a:t>
            </a:r>
            <a:r>
              <a:rPr lang="en-US" sz="6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tr-TR" sz="600" dirty="0">
                <a:solidFill>
                  <a:schemeClr val="tx1"/>
                </a:solidFill>
                <a:latin typeface="Arial" charset="0"/>
                <a:cs typeface="Arial" charset="0"/>
              </a:rPr>
              <a:t>     </a:t>
            </a:r>
            <a:r>
              <a:rPr lang="en-US" sz="6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tr-TR" sz="600" dirty="0">
                <a:solidFill>
                  <a:schemeClr val="tx1"/>
                </a:solidFill>
                <a:latin typeface="Arial" charset="0"/>
                <a:cs typeface="Arial" charset="0"/>
              </a:rPr>
              <a:t>         </a:t>
            </a:r>
            <a:r>
              <a:rPr lang="en-US" sz="800" dirty="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cs typeface="Arial" charset="0"/>
              </a:rPr>
              <a:t>kadar</a:t>
            </a: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cs typeface="Arial" charset="0"/>
              </a:rPr>
              <a:t>yol</a:t>
            </a: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alır</a:t>
            </a: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cs typeface="Arial" charset="0"/>
              </a:rPr>
              <a:t>ve</a:t>
            </a: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cs typeface="Arial" charset="0"/>
              </a:rPr>
              <a:t>bu</a:t>
            </a: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esnada</a:t>
            </a: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cs typeface="Arial" charset="0"/>
              </a:rPr>
              <a:t>bir</a:t>
            </a: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periyot</a:t>
            </a: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  <a:r>
              <a:rPr lang="en-US" sz="600" dirty="0"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  <a:r>
              <a:rPr lang="tr-TR" sz="1200" dirty="0">
                <a:solidFill>
                  <a:srgbClr val="000000"/>
                </a:solidFill>
                <a:latin typeface="Arial" charset="0"/>
                <a:cs typeface="Arial" charset="0"/>
              </a:rPr>
              <a:t>       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cs typeface="Arial" charset="0"/>
              </a:rPr>
              <a:t>kadar</a:t>
            </a: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cs typeface="Arial" charset="0"/>
              </a:rPr>
              <a:t>zaman</a:t>
            </a: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cs typeface="Arial" charset="0"/>
              </a:rPr>
              <a:t>geçer</a:t>
            </a: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r>
              <a:rPr lang="en-US" sz="6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084" name="Picture 12" descr="2{\pi}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834" y="194908"/>
            <a:ext cx="295275" cy="13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(T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65" y="161569"/>
            <a:ext cx="257175" cy="20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919562" y="476672"/>
            <a:ext cx="1227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Çizgisel</a:t>
            </a:r>
            <a:r>
              <a:rPr lang="en-US" b="1" dirty="0"/>
              <a:t> </a:t>
            </a:r>
            <a:r>
              <a:rPr lang="en-US" b="1" dirty="0" err="1"/>
              <a:t>Hız</a:t>
            </a:r>
            <a:endParaRPr lang="en-US" b="1" dirty="0"/>
          </a:p>
        </p:txBody>
      </p:sp>
      <p:sp>
        <p:nvSpPr>
          <p:cNvPr id="7" name="Dikdörtgen 6"/>
          <p:cNvSpPr/>
          <p:nvPr/>
        </p:nvSpPr>
        <p:spPr>
          <a:xfrm>
            <a:off x="8682121" y="477134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Açısal</a:t>
            </a:r>
            <a:r>
              <a:rPr lang="en-US" b="1" dirty="0"/>
              <a:t> </a:t>
            </a:r>
            <a:r>
              <a:rPr lang="en-US" b="1" dirty="0" err="1"/>
              <a:t>Hız</a:t>
            </a:r>
            <a:endParaRPr lang="en-US" b="1" dirty="0"/>
          </a:p>
        </p:txBody>
      </p:sp>
      <p:pic>
        <p:nvPicPr>
          <p:cNvPr id="3092" name="Picture 20" descr="\theta = \omega . t\!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927" y="676657"/>
            <a:ext cx="1455510" cy="33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2\pi = \omega . t\!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927" y="1217041"/>
            <a:ext cx="1747296" cy="3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\omega = {2\pi \over T}\!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18" y="1788890"/>
            <a:ext cx="886796" cy="57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\omega = 2{\pi}f\!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654" y="1880834"/>
            <a:ext cx="1420298" cy="35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680558"/>
            <a:ext cx="8868867" cy="5256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Doç.Dr. Hakan ALP  İstanbul Üniversitesi Mühendislik Fakültesi Jeofizik Mühendisliği Bölümü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08" y="1431348"/>
            <a:ext cx="8555889" cy="220155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94" y="979527"/>
            <a:ext cx="11396718" cy="45182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202" y="192127"/>
            <a:ext cx="9951902" cy="7874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94" y="4084728"/>
            <a:ext cx="2437200" cy="11557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9684" y="2993065"/>
            <a:ext cx="5351139" cy="3567486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6443330" y="5986130"/>
            <a:ext cx="861237" cy="446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54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87" y="5924"/>
            <a:ext cx="11335943" cy="149422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0377377" y="1158949"/>
            <a:ext cx="1386594" cy="648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7" y="3429000"/>
            <a:ext cx="11742824" cy="339252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607" y="1080551"/>
            <a:ext cx="4640067" cy="224138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7953153" y="4221126"/>
            <a:ext cx="531628" cy="287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502" y="1373410"/>
            <a:ext cx="3500233" cy="68272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87" y="1953277"/>
            <a:ext cx="5825684" cy="11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82" y="147601"/>
            <a:ext cx="10039965" cy="656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7" y="1590675"/>
            <a:ext cx="5825684" cy="1168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28" y="0"/>
            <a:ext cx="5686801" cy="11684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32" y="2860675"/>
            <a:ext cx="3401926" cy="889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32" y="3486150"/>
            <a:ext cx="3605026" cy="12192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9399" y="1158875"/>
            <a:ext cx="3148051" cy="12319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0324" y="3613150"/>
            <a:ext cx="7971676" cy="9652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7848" y="2595562"/>
            <a:ext cx="3351151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939</Words>
  <Application>Microsoft Office PowerPoint</Application>
  <PresentationFormat>Geniş ekran</PresentationFormat>
  <Paragraphs>213</Paragraphs>
  <Slides>24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Courier</vt:lpstr>
      <vt:lpstr>Courier New</vt:lpstr>
      <vt:lpstr>Times New Roman</vt:lpstr>
      <vt:lpstr>TimesNewRomanPS</vt:lpstr>
      <vt:lpstr>TimesNewRomanPS-Italic</vt:lpstr>
      <vt:lpstr>Office Teması</vt:lpstr>
      <vt:lpstr>Yerbilimlerinde Matlab ve Modelleme</vt:lpstr>
      <vt:lpstr>SİNYAL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BİLGİSAYAR TEMELLERİ  VE  PROGRAMLAMAYA GİRİŞ</dc:title>
  <dc:creator>Hakan Alp</dc:creator>
  <cp:lastModifiedBy>Hakan Alp</cp:lastModifiedBy>
  <cp:revision>64</cp:revision>
  <dcterms:created xsi:type="dcterms:W3CDTF">2018-01-24T08:33:02Z</dcterms:created>
  <dcterms:modified xsi:type="dcterms:W3CDTF">2018-10-03T14:25:46Z</dcterms:modified>
</cp:coreProperties>
</file>