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8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7" r:id="rId21"/>
    <p:sldId id="275" r:id="rId22"/>
    <p:sldId id="276" r:id="rId2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0" autoAdjust="0"/>
    <p:restoredTop sz="94660"/>
  </p:normalViewPr>
  <p:slideViewPr>
    <p:cSldViewPr snapToGrid="0" showGuides="1">
      <p:cViewPr varScale="1">
        <p:scale>
          <a:sx n="111" d="100"/>
          <a:sy n="111" d="100"/>
        </p:scale>
        <p:origin x="396" y="114"/>
      </p:cViewPr>
      <p:guideLst>
        <p:guide orient="horz" pos="2137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4834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873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6946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4985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6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01.11.2018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4367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01.11.2018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6732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01.11.2018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1582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01.11.2018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6382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01.11.2018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5239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F02F0-2661-4BCD-A10D-AA559D6EE744}" type="datetimeFigureOut">
              <a:rPr lang="tr-TR" smtClean="0"/>
              <a:t>01.11.2018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1403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F02F0-2661-4BCD-A10D-AA559D6EE744}" type="datetimeFigureOut">
              <a:rPr lang="tr-TR" smtClean="0"/>
              <a:t>01.11.2018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2D5B1-5FF1-47A6-9B1C-AE6B540C38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046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591684"/>
            <a:ext cx="9144000" cy="2387600"/>
          </a:xfrm>
        </p:spPr>
        <p:txBody>
          <a:bodyPr>
            <a:normAutofit/>
          </a:bodyPr>
          <a:lstStyle/>
          <a:p>
            <a:r>
              <a:rPr lang="tr-T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Yerbilimlerinde </a:t>
            </a:r>
            <a:r>
              <a:rPr lang="tr-T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Matlab</a:t>
            </a:r>
            <a:r>
              <a:rPr lang="tr-T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ve Modelleme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93965" y="2916238"/>
            <a:ext cx="11299371" cy="1655762"/>
          </a:xfrm>
        </p:spPr>
        <p:txBody>
          <a:bodyPr>
            <a:noAutofit/>
          </a:bodyPr>
          <a:lstStyle/>
          <a:p>
            <a:r>
              <a:rPr lang="tr-TR" sz="1600" b="1" dirty="0" smtClean="0"/>
              <a:t>DERS </a:t>
            </a:r>
            <a:r>
              <a:rPr lang="tr-TR" sz="1600" b="1" dirty="0" smtClean="0"/>
              <a:t>5</a:t>
            </a:r>
            <a:endParaRPr lang="tr-TR" sz="1600" b="1" dirty="0" smtClean="0"/>
          </a:p>
          <a:p>
            <a:r>
              <a:rPr lang="tr-TR" sz="1600" b="1" dirty="0" err="1" smtClean="0"/>
              <a:t>Doç.Dr</a:t>
            </a:r>
            <a:r>
              <a:rPr lang="tr-TR" sz="1600" b="1" dirty="0" smtClean="0"/>
              <a:t>. HAKAN ALP</a:t>
            </a:r>
          </a:p>
          <a:p>
            <a:endParaRPr lang="tr-TR" sz="1600" b="1" dirty="0"/>
          </a:p>
          <a:p>
            <a:endParaRPr lang="tr-TR" sz="16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 smtClean="0"/>
              <a:t>Kaynaklar:  </a:t>
            </a:r>
            <a:r>
              <a:rPr lang="tr-TR" sz="1600" b="1" dirty="0" err="1" smtClean="0"/>
              <a:t>Prof.Dr</a:t>
            </a:r>
            <a:r>
              <a:rPr lang="tr-TR" sz="1600" b="1" dirty="0" smtClean="0"/>
              <a:t>. Davut  AYDOĞAN, «Bilgisayar Temelleri ve Programlamaya Giriş Ders Notları» 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 err="1" smtClean="0"/>
              <a:t>Yard</a:t>
            </a:r>
            <a:r>
              <a:rPr lang="tr-TR" sz="1600" b="1" dirty="0" smtClean="0"/>
              <a:t>. </a:t>
            </a:r>
            <a:r>
              <a:rPr lang="tr-TR" sz="1600" b="1" dirty="0" err="1" smtClean="0"/>
              <a:t>Doç.Dr</a:t>
            </a:r>
            <a:r>
              <a:rPr lang="tr-TR" sz="1600" b="1" dirty="0" smtClean="0"/>
              <a:t>. Ertan PEKŞAN  «Programlama </a:t>
            </a:r>
            <a:r>
              <a:rPr lang="tr-TR" sz="1600" b="1" dirty="0"/>
              <a:t>Ders </a:t>
            </a:r>
            <a:r>
              <a:rPr lang="tr-TR" sz="1600" b="1" dirty="0" smtClean="0"/>
              <a:t>Notları» Kocaeli Üniversitesi Jeofizik Müh. Bölümü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/>
              <a:t>Dr. İrfan AKÇA Jeofizikte Bilgisayar Uygulamaları Ders Notları </a:t>
            </a:r>
            <a:r>
              <a:rPr lang="tr-TR" sz="1600" b="1" dirty="0" smtClean="0"/>
              <a:t>Ankara </a:t>
            </a:r>
            <a:r>
              <a:rPr lang="tr-TR" sz="1600" b="1" dirty="0"/>
              <a:t>Üniversitesi Jeofizik Müh. Bölümü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 smtClean="0"/>
              <a:t>Brain R. </a:t>
            </a:r>
            <a:r>
              <a:rPr lang="tr-TR" sz="1600" b="1" dirty="0" err="1" smtClean="0"/>
              <a:t>Hunt</a:t>
            </a:r>
            <a:r>
              <a:rPr lang="tr-TR" sz="1600" b="1" dirty="0" smtClean="0"/>
              <a:t>, </a:t>
            </a:r>
            <a:r>
              <a:rPr lang="tr-TR" sz="1600" b="1" dirty="0" err="1" smtClean="0"/>
              <a:t>Ronal</a:t>
            </a:r>
            <a:r>
              <a:rPr lang="tr-TR" sz="1600" b="1" dirty="0" smtClean="0"/>
              <a:t> L. </a:t>
            </a:r>
            <a:r>
              <a:rPr lang="tr-TR" sz="1600" b="1" dirty="0" err="1" smtClean="0"/>
              <a:t>Lipsman</a:t>
            </a:r>
            <a:r>
              <a:rPr lang="tr-TR" sz="1600" b="1" dirty="0" smtClean="0"/>
              <a:t>  ve </a:t>
            </a:r>
            <a:r>
              <a:rPr lang="tr-TR" sz="1600" b="1" dirty="0" err="1" smtClean="0"/>
              <a:t>Jonathan</a:t>
            </a:r>
            <a:r>
              <a:rPr lang="tr-TR" sz="1600" b="1" dirty="0" smtClean="0"/>
              <a:t> M. </a:t>
            </a:r>
            <a:r>
              <a:rPr lang="tr-TR" sz="1600" b="1" dirty="0" err="1" smtClean="0"/>
              <a:t>Rosenberg</a:t>
            </a:r>
            <a:r>
              <a:rPr lang="tr-TR" sz="1600" b="1" dirty="0"/>
              <a:t> </a:t>
            </a:r>
            <a:r>
              <a:rPr lang="tr-TR" sz="1600" b="1" dirty="0" smtClean="0"/>
              <a:t> «A </a:t>
            </a:r>
            <a:r>
              <a:rPr lang="tr-TR" sz="1600" b="1" dirty="0"/>
              <a:t>Guide </a:t>
            </a:r>
            <a:r>
              <a:rPr lang="tr-TR" sz="1600" b="1" dirty="0" err="1"/>
              <a:t>to</a:t>
            </a:r>
            <a:r>
              <a:rPr lang="tr-TR" sz="1600" b="1" dirty="0"/>
              <a:t> </a:t>
            </a:r>
            <a:r>
              <a:rPr lang="tr-TR" sz="1600" b="1" dirty="0" smtClean="0"/>
              <a:t>MATLAB» </a:t>
            </a:r>
            <a:r>
              <a:rPr lang="tr-TR" sz="1600" b="1" dirty="0"/>
              <a:t>Cambridge </a:t>
            </a:r>
            <a:r>
              <a:rPr lang="tr-TR" sz="1600" b="1" dirty="0" err="1"/>
              <a:t>University</a:t>
            </a:r>
            <a:r>
              <a:rPr lang="tr-TR" sz="1600" b="1" dirty="0"/>
              <a:t> </a:t>
            </a:r>
            <a:r>
              <a:rPr lang="tr-TR" sz="1600" b="1" dirty="0" err="1"/>
              <a:t>Press</a:t>
            </a:r>
            <a:r>
              <a:rPr lang="tr-TR" sz="1600" b="1" dirty="0"/>
              <a:t>, </a:t>
            </a:r>
            <a:r>
              <a:rPr lang="tr-TR" sz="1600" b="1" dirty="0" smtClean="0"/>
              <a:t>1995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tr-TR" sz="1600" b="1" dirty="0" smtClean="0"/>
              <a:t>Martin H. </a:t>
            </a:r>
            <a:r>
              <a:rPr lang="tr-TR" sz="1600" b="1" dirty="0" err="1" smtClean="0"/>
              <a:t>Trauth</a:t>
            </a:r>
            <a:r>
              <a:rPr lang="tr-TR" sz="1600" b="1" dirty="0" smtClean="0"/>
              <a:t> «MATLAB</a:t>
            </a:r>
            <a:r>
              <a:rPr lang="tr-TR" dirty="0"/>
              <a:t> </a:t>
            </a:r>
            <a:r>
              <a:rPr lang="tr-TR" dirty="0" smtClean="0"/>
              <a:t>® 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Recipes</a:t>
            </a:r>
            <a:r>
              <a:rPr lang="tr-TR" sz="1600" b="1" dirty="0" smtClean="0"/>
              <a:t> </a:t>
            </a:r>
            <a:r>
              <a:rPr lang="tr-TR" sz="1600" b="1" dirty="0" err="1" smtClean="0"/>
              <a:t>for</a:t>
            </a:r>
            <a:r>
              <a:rPr lang="tr-TR" sz="1600" b="1" dirty="0" smtClean="0"/>
              <a:t> Earth </a:t>
            </a:r>
            <a:r>
              <a:rPr lang="tr-TR" sz="1600" b="1" dirty="0" err="1" smtClean="0"/>
              <a:t>Sciences</a:t>
            </a:r>
            <a:r>
              <a:rPr lang="tr-TR" sz="1600" b="1" dirty="0" smtClean="0"/>
              <a:t>» </a:t>
            </a:r>
            <a:r>
              <a:rPr lang="de-DE" sz="1600" b="1" dirty="0"/>
              <a:t>Springer-Verlag Berlin Heidelberg 2006, </a:t>
            </a:r>
            <a:endParaRPr lang="tr-TR" sz="1600" b="1" dirty="0" smtClean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de-DE" sz="1600" b="1" dirty="0" smtClean="0"/>
              <a:t>2007</a:t>
            </a:r>
            <a:r>
              <a:rPr lang="tr-TR" sz="1600" b="1" dirty="0" smtClean="0"/>
              <a:t>Doğan, U., (2009), Temel Bilgisayar Bilimleri Ders Notları, YTÜ, Lisans  Ders Notları, İstanbul</a:t>
            </a:r>
            <a:endParaRPr lang="tr-TR" sz="1600" b="1" dirty="0"/>
          </a:p>
        </p:txBody>
      </p:sp>
    </p:spTree>
    <p:extLst>
      <p:ext uri="{BB962C8B-B14F-4D97-AF65-F5344CB8AC3E}">
        <p14:creationId xmlns:p14="http://schemas.microsoft.com/office/powerpoint/2010/main" val="385827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0"/>
            <a:ext cx="642278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 err="1" smtClean="0">
                <a:solidFill>
                  <a:srgbClr val="000000"/>
                </a:solidFill>
                <a:latin typeface="Comic Sans MS" panose="030F0702030302020204" pitchFamily="66" charset="0"/>
              </a:rPr>
              <a:t>Input</a:t>
            </a:r>
            <a:r>
              <a:rPr lang="tr-TR" sz="3200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komutu </a:t>
            </a:r>
            <a:endParaRPr lang="tr-TR" sz="32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921" y="-112477"/>
            <a:ext cx="6723553" cy="3143207"/>
          </a:xfrm>
          <a:prstGeom prst="rect">
            <a:avLst/>
          </a:prstGeom>
        </p:spPr>
      </p:pic>
      <p:sp>
        <p:nvSpPr>
          <p:cNvPr id="6" name="Dikdörtgen 5"/>
          <p:cNvSpPr/>
          <p:nvPr/>
        </p:nvSpPr>
        <p:spPr>
          <a:xfrm>
            <a:off x="218651" y="812795"/>
            <a:ext cx="4293191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dirty="0">
                <a:solidFill>
                  <a:srgbClr val="000000"/>
                </a:solidFill>
                <a:latin typeface="Comic Sans MS" panose="030F0702030302020204" pitchFamily="66" charset="0"/>
              </a:rPr>
              <a:t>Bu fonksiyon, kullanıcıdan veri girişi </a:t>
            </a:r>
            <a:endParaRPr lang="tr-TR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tr-TR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istendiği </a:t>
            </a:r>
            <a:r>
              <a:rPr lang="tr-TR" dirty="0">
                <a:solidFill>
                  <a:srgbClr val="000000"/>
                </a:solidFill>
                <a:latin typeface="Comic Sans MS" panose="030F0702030302020204" pitchFamily="66" charset="0"/>
              </a:rPr>
              <a:t>durumlarda kullanılır. 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533400" y="2828836"/>
            <a:ext cx="894748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600" dirty="0">
                <a:latin typeface="Times New Roman" panose="02020603050405020304" pitchFamily="18" charset="0"/>
              </a:rPr>
              <a:t>Örne</a:t>
            </a:r>
            <a:r>
              <a:rPr lang="tr-TR" sz="3600" dirty="0">
                <a:latin typeface="TimesNewRoman"/>
              </a:rPr>
              <a:t>ğ</a:t>
            </a:r>
            <a:r>
              <a:rPr lang="tr-TR" sz="3600" dirty="0">
                <a:latin typeface="Times New Roman" panose="02020603050405020304" pitchFamily="18" charset="0"/>
              </a:rPr>
              <a:t>in:</a:t>
            </a:r>
          </a:p>
          <a:p>
            <a:r>
              <a:rPr lang="tr-TR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boy=</a:t>
            </a:r>
            <a:r>
              <a:rPr lang="tr-TR" sz="3600" b="1" dirty="0" err="1">
                <a:solidFill>
                  <a:srgbClr val="FF0000"/>
                </a:solidFill>
                <a:latin typeface="Times New Roman" panose="02020603050405020304" pitchFamily="18" charset="0"/>
              </a:rPr>
              <a:t>input</a:t>
            </a:r>
            <a:r>
              <a:rPr lang="tr-TR" sz="3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(‘Boy’) </a:t>
            </a:r>
            <a:r>
              <a:rPr lang="tr-TR" sz="3600" b="1" dirty="0">
                <a:latin typeface="TimesNewRoman"/>
              </a:rPr>
              <a:t>s</a:t>
            </a:r>
            <a:r>
              <a:rPr lang="tr-TR" sz="3600" b="1" dirty="0">
                <a:latin typeface="Times New Roman" panose="02020603050405020304" pitchFamily="18" charset="0"/>
              </a:rPr>
              <a:t>eklinde kullanılır. Bizim klavyeden girdi</a:t>
            </a:r>
            <a:r>
              <a:rPr lang="tr-TR" sz="3600" b="1" dirty="0">
                <a:latin typeface="TimesNewRoman"/>
              </a:rPr>
              <a:t>ğ</a:t>
            </a:r>
            <a:r>
              <a:rPr lang="tr-TR" sz="3600" b="1" dirty="0">
                <a:latin typeface="Times New Roman" panose="02020603050405020304" pitchFamily="18" charset="0"/>
              </a:rPr>
              <a:t>imiz sayı boy </a:t>
            </a:r>
            <a:r>
              <a:rPr lang="tr-TR" sz="3600" b="1" dirty="0" err="1">
                <a:latin typeface="Times New Roman" panose="02020603050405020304" pitchFamily="18" charset="0"/>
              </a:rPr>
              <a:t>de</a:t>
            </a:r>
            <a:r>
              <a:rPr lang="tr-TR" sz="3600" b="1" dirty="0" err="1">
                <a:latin typeface="TimesNewRoman"/>
              </a:rPr>
              <a:t>ğ</a:t>
            </a:r>
            <a:r>
              <a:rPr lang="tr-TR" sz="3600" b="1" dirty="0" err="1">
                <a:latin typeface="Times New Roman" panose="02020603050405020304" pitchFamily="18" charset="0"/>
              </a:rPr>
              <a:t>i</a:t>
            </a:r>
            <a:r>
              <a:rPr lang="tr-TR" sz="3600" b="1" dirty="0" err="1">
                <a:latin typeface="TimesNewRoman"/>
              </a:rPr>
              <a:t>s</a:t>
            </a:r>
            <a:r>
              <a:rPr lang="tr-TR" sz="3600" b="1" dirty="0" err="1">
                <a:latin typeface="Times New Roman" panose="02020603050405020304" pitchFamily="18" charset="0"/>
              </a:rPr>
              <a:t>kenine</a:t>
            </a:r>
            <a:endParaRPr lang="tr-TR" sz="3600" b="1" dirty="0">
              <a:latin typeface="Times New Roman" panose="02020603050405020304" pitchFamily="18" charset="0"/>
            </a:endParaRPr>
          </a:p>
          <a:p>
            <a:r>
              <a:rPr lang="tr-TR" sz="3600" b="1" dirty="0">
                <a:latin typeface="Times New Roman" panose="02020603050405020304" pitchFamily="18" charset="0"/>
              </a:rPr>
              <a:t>atanacaktır.</a:t>
            </a:r>
            <a:endParaRPr lang="tr-TR" sz="3600" b="1" dirty="0"/>
          </a:p>
        </p:txBody>
      </p:sp>
    </p:spTree>
    <p:extLst>
      <p:ext uri="{BB962C8B-B14F-4D97-AF65-F5344CB8AC3E}">
        <p14:creationId xmlns:p14="http://schemas.microsoft.com/office/powerpoint/2010/main" val="157457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236" y="84221"/>
            <a:ext cx="5460237" cy="2552617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569494" y="2602665"/>
            <a:ext cx="111492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000000"/>
                </a:solidFill>
                <a:latin typeface="Comic Sans MS" panose="030F0702030302020204" pitchFamily="66" charset="0"/>
              </a:rPr>
              <a:t>Burada s takısı, giriş olarak bir karakter dizge girişini belirtir. 1. söz </a:t>
            </a:r>
            <a:r>
              <a:rPr lang="tr-TR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diziminde</a:t>
            </a:r>
            <a:r>
              <a:rPr lang="tr-TR" b="1" dirty="0">
                <a:solidFill>
                  <a:srgbClr val="000000"/>
                </a:solidFill>
                <a:latin typeface="Comic Sans MS" panose="030F0702030302020204" pitchFamily="66" charset="0"/>
              </a:rPr>
              <a:t>, kullanıcının klavyeden yapacağı bir giriş için bekler ve girilen değeri X’ e döndürür. </a:t>
            </a:r>
            <a:r>
              <a:rPr lang="tr-TR" b="1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  2</a:t>
            </a:r>
            <a:r>
              <a:rPr lang="tr-TR" b="1" dirty="0">
                <a:solidFill>
                  <a:srgbClr val="000000"/>
                </a:solidFill>
                <a:latin typeface="Comic Sans MS" panose="030F0702030302020204" pitchFamily="66" charset="0"/>
              </a:rPr>
              <a:t>. söz </a:t>
            </a:r>
            <a:r>
              <a:rPr lang="tr-TR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diziminde</a:t>
            </a:r>
            <a:r>
              <a:rPr lang="tr-TR" b="1" dirty="0">
                <a:solidFill>
                  <a:srgbClr val="000000"/>
                </a:solidFill>
                <a:latin typeface="Comic Sans MS" panose="030F0702030302020204" pitchFamily="66" charset="0"/>
              </a:rPr>
              <a:t> ise, girilen dizgeyi bir metin değişkeni olarak döndürür</a:t>
            </a:r>
            <a:r>
              <a:rPr lang="tr-TR" dirty="0">
                <a:solidFill>
                  <a:srgbClr val="000000"/>
                </a:solidFill>
                <a:latin typeface="Comic Sans MS" panose="030F0702030302020204" pitchFamily="66" charset="0"/>
              </a:rPr>
              <a:t>. 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435236" y="4231952"/>
            <a:ext cx="11283522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Şayet, girilen değerin bir alt satırda yazılması isteniyorsa, ikinci tırnak işaretinden önce </a:t>
            </a:r>
            <a:r>
              <a:rPr lang="tr-TR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\n </a:t>
            </a:r>
            <a:r>
              <a:rPr lang="tr-TR" dirty="0">
                <a:latin typeface="Comic Sans MS" panose="030F0702030302020204" pitchFamily="66" charset="0"/>
              </a:rPr>
              <a:t>denetim karakteri kullanılmalıdır.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489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96516" y="0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endParaRPr lang="tr-TR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b="1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endParaRPr lang="tr-TR" b="1" dirty="0">
              <a:solidFill>
                <a:srgbClr val="A020F0"/>
              </a:solidFill>
              <a:latin typeface="Courier New" panose="02070309020205020404" pitchFamily="49" charset="0"/>
            </a:endParaRPr>
          </a:p>
          <a:p>
            <a:r>
              <a:rPr lang="tr-TR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close</a:t>
            </a:r>
            <a:r>
              <a:rPr lang="tr-TR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b="1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endParaRPr lang="tr-TR" b="1" dirty="0">
              <a:solidFill>
                <a:srgbClr val="A020F0"/>
              </a:solidFill>
              <a:latin typeface="Courier New" panose="02070309020205020404" pitchFamily="49" charset="0"/>
            </a:endParaRPr>
          </a:p>
          <a:p>
            <a:r>
              <a:rPr lang="tr-TR" b="1" dirty="0">
                <a:solidFill>
                  <a:srgbClr val="FF0000"/>
                </a:solidFill>
                <a:latin typeface="Courier New" panose="02070309020205020404" pitchFamily="49" charset="0"/>
              </a:rPr>
              <a:t>a=</a:t>
            </a:r>
            <a:r>
              <a:rPr lang="tr-TR" b="1" dirty="0" err="1">
                <a:solidFill>
                  <a:srgbClr val="FF0000"/>
                </a:solidFill>
                <a:latin typeface="Courier New" panose="02070309020205020404" pitchFamily="49" charset="0"/>
              </a:rPr>
              <a:t>input</a:t>
            </a:r>
            <a:r>
              <a:rPr lang="tr-TR" b="1" dirty="0">
                <a:solidFill>
                  <a:srgbClr val="FF0000"/>
                </a:solidFill>
                <a:latin typeface="Courier New" panose="02070309020205020404" pitchFamily="49" charset="0"/>
              </a:rPr>
              <a:t>(' a </a:t>
            </a:r>
            <a:r>
              <a:rPr lang="tr-TR" b="1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satır sayısını </a:t>
            </a:r>
            <a:r>
              <a:rPr lang="tr-TR" b="1" dirty="0" err="1">
                <a:solidFill>
                  <a:srgbClr val="FF0000"/>
                </a:solidFill>
                <a:latin typeface="Courier New" panose="02070309020205020404" pitchFamily="49" charset="0"/>
              </a:rPr>
              <a:t>giriniz','s</a:t>
            </a:r>
            <a:r>
              <a:rPr lang="tr-TR" b="1" dirty="0">
                <a:solidFill>
                  <a:srgbClr val="FF0000"/>
                </a:solidFill>
                <a:latin typeface="Courier New" panose="02070309020205020404" pitchFamily="49" charset="0"/>
              </a:rPr>
              <a:t>')</a:t>
            </a:r>
          </a:p>
          <a:p>
            <a:r>
              <a:rPr lang="tr-TR" b="1" dirty="0">
                <a:solidFill>
                  <a:srgbClr val="FF0000"/>
                </a:solidFill>
                <a:latin typeface="Courier New" panose="02070309020205020404" pitchFamily="49" charset="0"/>
              </a:rPr>
              <a:t>b=</a:t>
            </a:r>
            <a:r>
              <a:rPr lang="tr-TR" b="1" dirty="0" err="1">
                <a:solidFill>
                  <a:srgbClr val="FF0000"/>
                </a:solidFill>
                <a:latin typeface="Courier New" panose="02070309020205020404" pitchFamily="49" charset="0"/>
              </a:rPr>
              <a:t>input</a:t>
            </a:r>
            <a:r>
              <a:rPr lang="tr-TR" b="1" dirty="0">
                <a:solidFill>
                  <a:srgbClr val="FF0000"/>
                </a:solidFill>
                <a:latin typeface="Courier New" panose="02070309020205020404" pitchFamily="49" charset="0"/>
              </a:rPr>
              <a:t>('b sütün </a:t>
            </a:r>
            <a:r>
              <a:rPr lang="tr-TR" b="1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sayısını </a:t>
            </a:r>
            <a:r>
              <a:rPr lang="tr-TR" b="1" dirty="0" err="1">
                <a:solidFill>
                  <a:srgbClr val="FF0000"/>
                </a:solidFill>
                <a:latin typeface="Courier New" panose="02070309020205020404" pitchFamily="49" charset="0"/>
              </a:rPr>
              <a:t>giriniz','s</a:t>
            </a:r>
            <a:r>
              <a:rPr lang="tr-TR" b="1" dirty="0">
                <a:solidFill>
                  <a:srgbClr val="FF0000"/>
                </a:solidFill>
                <a:latin typeface="Courier New" panose="02070309020205020404" pitchFamily="49" charset="0"/>
              </a:rPr>
              <a:t>')</a:t>
            </a:r>
          </a:p>
          <a:p>
            <a:r>
              <a:rPr lang="tr-TR" b="1" dirty="0">
                <a:solidFill>
                  <a:srgbClr val="228B22"/>
                </a:solidFill>
                <a:latin typeface="Courier New" panose="02070309020205020404" pitchFamily="49" charset="0"/>
              </a:rPr>
              <a:t>%a=</a:t>
            </a:r>
            <a:r>
              <a:rPr lang="tr-TR" b="1" dirty="0" err="1">
                <a:solidFill>
                  <a:srgbClr val="228B22"/>
                </a:solidFill>
                <a:latin typeface="Courier New" panose="02070309020205020404" pitchFamily="49" charset="0"/>
              </a:rPr>
              <a:t>input</a:t>
            </a:r>
            <a:r>
              <a:rPr lang="tr-TR" b="1" dirty="0">
                <a:solidFill>
                  <a:srgbClr val="228B22"/>
                </a:solidFill>
                <a:latin typeface="Courier New" panose="02070309020205020404" pitchFamily="49" charset="0"/>
              </a:rPr>
              <a:t>(' a </a:t>
            </a:r>
            <a:r>
              <a:rPr lang="tr-TR" b="1" dirty="0" smtClean="0">
                <a:solidFill>
                  <a:srgbClr val="228B22"/>
                </a:solidFill>
                <a:latin typeface="Courier New" panose="02070309020205020404" pitchFamily="49" charset="0"/>
              </a:rPr>
              <a:t>satır sayısını </a:t>
            </a:r>
            <a:r>
              <a:rPr lang="tr-TR" b="1" dirty="0">
                <a:solidFill>
                  <a:srgbClr val="228B22"/>
                </a:solidFill>
                <a:latin typeface="Courier New" panose="02070309020205020404" pitchFamily="49" charset="0"/>
              </a:rPr>
              <a:t>giriniz\n')</a:t>
            </a:r>
          </a:p>
          <a:p>
            <a:r>
              <a:rPr lang="tr-TR" b="1" dirty="0">
                <a:solidFill>
                  <a:srgbClr val="228B22"/>
                </a:solidFill>
                <a:latin typeface="Courier New" panose="02070309020205020404" pitchFamily="49" charset="0"/>
              </a:rPr>
              <a:t>%b=</a:t>
            </a:r>
            <a:r>
              <a:rPr lang="tr-TR" b="1" dirty="0" err="1">
                <a:solidFill>
                  <a:srgbClr val="228B22"/>
                </a:solidFill>
                <a:latin typeface="Courier New" panose="02070309020205020404" pitchFamily="49" charset="0"/>
              </a:rPr>
              <a:t>input</a:t>
            </a:r>
            <a:r>
              <a:rPr lang="tr-TR" b="1" dirty="0">
                <a:solidFill>
                  <a:srgbClr val="228B22"/>
                </a:solidFill>
                <a:latin typeface="Courier New" panose="02070309020205020404" pitchFamily="49" charset="0"/>
              </a:rPr>
              <a:t>(' b </a:t>
            </a:r>
            <a:r>
              <a:rPr lang="tr-TR" b="1" dirty="0" smtClean="0">
                <a:solidFill>
                  <a:srgbClr val="228B22"/>
                </a:solidFill>
                <a:latin typeface="Courier New" panose="02070309020205020404" pitchFamily="49" charset="0"/>
              </a:rPr>
              <a:t>satır sayısını </a:t>
            </a:r>
            <a:r>
              <a:rPr lang="tr-TR" b="1" dirty="0">
                <a:solidFill>
                  <a:srgbClr val="228B22"/>
                </a:solidFill>
                <a:latin typeface="Courier New" panose="02070309020205020404" pitchFamily="49" charset="0"/>
              </a:rPr>
              <a:t>giriniz')</a:t>
            </a:r>
          </a:p>
          <a:p>
            <a:r>
              <a:rPr lang="tr-TR" b="1" dirty="0">
                <a:solidFill>
                  <a:srgbClr val="000000"/>
                </a:solidFill>
                <a:latin typeface="Courier New" panose="02070309020205020404" pitchFamily="49" charset="0"/>
              </a:rPr>
              <a:t>c=</a:t>
            </a:r>
            <a:r>
              <a:rPr lang="tr-TR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a+b</a:t>
            </a:r>
            <a:endParaRPr lang="tr-TR" b="1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6292516" y="120096"/>
            <a:ext cx="6096000" cy="27392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a satır sayısını giriniz</a:t>
            </a:r>
            <a:r>
              <a:rPr lang="tr-TR" sz="2800" b="1" dirty="0">
                <a:solidFill>
                  <a:srgbClr val="7030A0"/>
                </a:solidFill>
              </a:rPr>
              <a:t>4</a:t>
            </a:r>
          </a:p>
          <a:p>
            <a:r>
              <a:rPr lang="tr-TR" dirty="0" smtClean="0"/>
              <a:t>a </a:t>
            </a:r>
            <a:r>
              <a:rPr lang="tr-TR" dirty="0"/>
              <a:t>=</a:t>
            </a:r>
          </a:p>
          <a:p>
            <a:r>
              <a:rPr lang="tr-TR" dirty="0" smtClean="0"/>
              <a:t>4</a:t>
            </a:r>
            <a:endParaRPr lang="tr-TR" dirty="0"/>
          </a:p>
          <a:p>
            <a:r>
              <a:rPr lang="tr-TR" dirty="0" smtClean="0">
                <a:solidFill>
                  <a:srgbClr val="FF0000"/>
                </a:solidFill>
              </a:rPr>
              <a:t>b </a:t>
            </a:r>
            <a:r>
              <a:rPr lang="tr-TR" dirty="0">
                <a:solidFill>
                  <a:srgbClr val="FF0000"/>
                </a:solidFill>
              </a:rPr>
              <a:t>sütün sayısını giriniz</a:t>
            </a:r>
            <a:r>
              <a:rPr lang="tr-TR" sz="3600" b="1" dirty="0">
                <a:solidFill>
                  <a:srgbClr val="7030A0"/>
                </a:solidFill>
              </a:rPr>
              <a:t>2</a:t>
            </a:r>
          </a:p>
          <a:p>
            <a:r>
              <a:rPr lang="tr-TR" dirty="0" smtClean="0"/>
              <a:t>b </a:t>
            </a:r>
            <a:r>
              <a:rPr lang="tr-TR" dirty="0"/>
              <a:t>=</a:t>
            </a:r>
          </a:p>
          <a:p>
            <a:r>
              <a:rPr lang="tr-TR" dirty="0" smtClean="0"/>
              <a:t>2</a:t>
            </a:r>
            <a:endParaRPr lang="tr-TR" dirty="0"/>
          </a:p>
          <a:p>
            <a:r>
              <a:rPr lang="tr-TR" b="1" dirty="0" smtClean="0">
                <a:solidFill>
                  <a:srgbClr val="FF0000"/>
                </a:solidFill>
              </a:rPr>
              <a:t>c </a:t>
            </a:r>
            <a:r>
              <a:rPr lang="tr-TR" b="1" dirty="0">
                <a:solidFill>
                  <a:srgbClr val="FF0000"/>
                </a:solidFill>
              </a:rPr>
              <a:t>=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   </a:t>
            </a:r>
            <a:r>
              <a:rPr lang="tr-TR" b="1" dirty="0">
                <a:solidFill>
                  <a:srgbClr val="FF0000"/>
                </a:solidFill>
              </a:rPr>
              <a:t>102</a:t>
            </a:r>
          </a:p>
        </p:txBody>
      </p:sp>
      <p:cxnSp>
        <p:nvCxnSpPr>
          <p:cNvPr id="7" name="Düz Ok Bağlayıcısı 6"/>
          <p:cNvCxnSpPr/>
          <p:nvPr/>
        </p:nvCxnSpPr>
        <p:spPr>
          <a:xfrm>
            <a:off x="5763126" y="1058779"/>
            <a:ext cx="685800" cy="161223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Düz Ok Bağlayıcısı 8"/>
          <p:cNvCxnSpPr/>
          <p:nvPr/>
        </p:nvCxnSpPr>
        <p:spPr>
          <a:xfrm>
            <a:off x="5594684" y="1347537"/>
            <a:ext cx="697832" cy="13234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Dikdörtgen 10"/>
          <p:cNvSpPr/>
          <p:nvPr/>
        </p:nvSpPr>
        <p:spPr>
          <a:xfrm>
            <a:off x="196516" y="3413490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endParaRPr lang="tr-TR" b="1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b="1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endParaRPr lang="tr-TR" b="1" dirty="0">
              <a:solidFill>
                <a:srgbClr val="A020F0"/>
              </a:solidFill>
              <a:latin typeface="Courier New" panose="02070309020205020404" pitchFamily="49" charset="0"/>
            </a:endParaRPr>
          </a:p>
          <a:p>
            <a:r>
              <a:rPr lang="tr-TR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close</a:t>
            </a:r>
            <a:r>
              <a:rPr lang="tr-TR" b="1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b="1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endParaRPr lang="tr-TR" b="1" dirty="0">
              <a:solidFill>
                <a:srgbClr val="A020F0"/>
              </a:solidFill>
              <a:latin typeface="Courier New" panose="02070309020205020404" pitchFamily="49" charset="0"/>
            </a:endParaRPr>
          </a:p>
          <a:p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</a:rPr>
              <a:t>%a=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</a:rPr>
              <a:t>input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</a:rPr>
              <a:t>(' a satır sayısını </a:t>
            </a:r>
            <a:r>
              <a:rPr lang="tr-TR" b="1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</a:rPr>
              <a:t>giriniz','s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</a:rPr>
              <a:t>')</a:t>
            </a:r>
          </a:p>
          <a:p>
            <a:r>
              <a:rPr lang="tr-TR" b="1" dirty="0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</a:rPr>
              <a:t>%b=</a:t>
            </a:r>
            <a:r>
              <a:rPr lang="tr-TR" b="1" dirty="0" err="1" smtClean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</a:rPr>
              <a:t>input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</a:rPr>
              <a:t>('b sütün sayısını </a:t>
            </a:r>
            <a:r>
              <a:rPr lang="tr-TR" b="1" dirty="0" err="1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</a:rPr>
              <a:t>giriniz','s</a:t>
            </a:r>
            <a:r>
              <a:rPr lang="tr-TR" b="1" dirty="0">
                <a:solidFill>
                  <a:schemeClr val="accent6">
                    <a:lumMod val="75000"/>
                  </a:schemeClr>
                </a:solidFill>
                <a:latin typeface="Courier New" panose="02070309020205020404" pitchFamily="49" charset="0"/>
              </a:rPr>
              <a:t>')</a:t>
            </a:r>
          </a:p>
          <a:p>
            <a:r>
              <a:rPr lang="tr-TR" b="1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a=</a:t>
            </a:r>
            <a:r>
              <a:rPr lang="tr-TR" b="1" dirty="0" err="1" smtClean="0">
                <a:solidFill>
                  <a:srgbClr val="FF0000"/>
                </a:solidFill>
                <a:latin typeface="Courier New" panose="02070309020205020404" pitchFamily="49" charset="0"/>
              </a:rPr>
              <a:t>input</a:t>
            </a:r>
            <a:r>
              <a:rPr lang="tr-TR" b="1" dirty="0">
                <a:solidFill>
                  <a:srgbClr val="FF0000"/>
                </a:solidFill>
                <a:latin typeface="Courier New" panose="02070309020205020404" pitchFamily="49" charset="0"/>
              </a:rPr>
              <a:t>(' a satır </a:t>
            </a:r>
            <a:r>
              <a:rPr lang="tr-TR" b="1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sayısını </a:t>
            </a:r>
            <a:r>
              <a:rPr lang="tr-TR" b="1" dirty="0">
                <a:solidFill>
                  <a:srgbClr val="FF0000"/>
                </a:solidFill>
                <a:latin typeface="Courier New" panose="02070309020205020404" pitchFamily="49" charset="0"/>
              </a:rPr>
              <a:t>giriniz\n')</a:t>
            </a:r>
          </a:p>
          <a:p>
            <a:r>
              <a:rPr lang="tr-TR" b="1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b=</a:t>
            </a:r>
            <a:r>
              <a:rPr lang="tr-TR" b="1" dirty="0" err="1" smtClean="0">
                <a:solidFill>
                  <a:srgbClr val="FF0000"/>
                </a:solidFill>
                <a:latin typeface="Courier New" panose="02070309020205020404" pitchFamily="49" charset="0"/>
              </a:rPr>
              <a:t>input</a:t>
            </a:r>
            <a:r>
              <a:rPr lang="tr-TR" b="1" dirty="0">
                <a:solidFill>
                  <a:srgbClr val="FF0000"/>
                </a:solidFill>
                <a:latin typeface="Courier New" panose="02070309020205020404" pitchFamily="49" charset="0"/>
              </a:rPr>
              <a:t>(' b satır sayısını giriniz')</a:t>
            </a:r>
          </a:p>
          <a:p>
            <a:r>
              <a:rPr lang="tr-TR" b="1" dirty="0">
                <a:solidFill>
                  <a:srgbClr val="000000"/>
                </a:solidFill>
                <a:latin typeface="Courier New" panose="02070309020205020404" pitchFamily="49" charset="0"/>
              </a:rPr>
              <a:t>c=</a:t>
            </a:r>
            <a:r>
              <a:rPr lang="tr-TR" b="1" dirty="0" err="1">
                <a:solidFill>
                  <a:srgbClr val="000000"/>
                </a:solidFill>
                <a:latin typeface="Courier New" panose="02070309020205020404" pitchFamily="49" charset="0"/>
              </a:rPr>
              <a:t>a+b</a:t>
            </a:r>
            <a:endParaRPr lang="tr-TR" b="1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12" name="Dikdörtgen 11"/>
          <p:cNvSpPr/>
          <p:nvPr/>
        </p:nvSpPr>
        <p:spPr>
          <a:xfrm>
            <a:off x="6416842" y="3518880"/>
            <a:ext cx="6096000" cy="307776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 </a:t>
            </a:r>
            <a:r>
              <a:rPr lang="tr-TR" dirty="0">
                <a:solidFill>
                  <a:srgbClr val="FF0000"/>
                </a:solidFill>
              </a:rPr>
              <a:t>a satır sayısını giriniz</a:t>
            </a:r>
          </a:p>
          <a:p>
            <a:r>
              <a:rPr lang="tr-TR" sz="3200" b="1" dirty="0">
                <a:solidFill>
                  <a:srgbClr val="7030A0"/>
                </a:solidFill>
              </a:rPr>
              <a:t>4</a:t>
            </a:r>
          </a:p>
          <a:p>
            <a:r>
              <a:rPr lang="tr-TR" dirty="0" smtClean="0"/>
              <a:t>a </a:t>
            </a:r>
            <a:r>
              <a:rPr lang="tr-TR" dirty="0"/>
              <a:t>=</a:t>
            </a:r>
          </a:p>
          <a:p>
            <a:r>
              <a:rPr lang="tr-TR" dirty="0" smtClean="0"/>
              <a:t>     </a:t>
            </a:r>
            <a:r>
              <a:rPr lang="tr-TR" dirty="0"/>
              <a:t>4</a:t>
            </a:r>
          </a:p>
          <a:p>
            <a:r>
              <a:rPr lang="tr-TR" dirty="0" smtClean="0"/>
              <a:t> </a:t>
            </a:r>
            <a:r>
              <a:rPr lang="tr-TR" dirty="0">
                <a:solidFill>
                  <a:srgbClr val="FF0000"/>
                </a:solidFill>
              </a:rPr>
              <a:t>b satır sayısını giriniz</a:t>
            </a:r>
            <a:r>
              <a:rPr lang="tr-TR" sz="3600" b="1" dirty="0">
                <a:solidFill>
                  <a:srgbClr val="7030A0"/>
                </a:solidFill>
              </a:rPr>
              <a:t>2</a:t>
            </a:r>
          </a:p>
          <a:p>
            <a:r>
              <a:rPr lang="tr-TR" dirty="0" smtClean="0"/>
              <a:t>b </a:t>
            </a:r>
            <a:r>
              <a:rPr lang="tr-TR" dirty="0"/>
              <a:t>=</a:t>
            </a:r>
          </a:p>
          <a:p>
            <a:r>
              <a:rPr lang="tr-TR" dirty="0" smtClean="0"/>
              <a:t>     </a:t>
            </a:r>
            <a:r>
              <a:rPr lang="tr-TR" dirty="0"/>
              <a:t>2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c </a:t>
            </a:r>
            <a:r>
              <a:rPr lang="tr-TR" b="1" dirty="0">
                <a:solidFill>
                  <a:srgbClr val="FF0000"/>
                </a:solidFill>
              </a:rPr>
              <a:t>=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     </a:t>
            </a:r>
            <a:r>
              <a:rPr lang="tr-TR" b="1" dirty="0">
                <a:solidFill>
                  <a:srgbClr val="FF0000"/>
                </a:solidFill>
              </a:rPr>
              <a:t>6</a:t>
            </a:r>
          </a:p>
        </p:txBody>
      </p:sp>
      <p:cxnSp>
        <p:nvCxnSpPr>
          <p:cNvPr id="14" name="Düz Ok Bağlayıcısı 13"/>
          <p:cNvCxnSpPr/>
          <p:nvPr/>
        </p:nvCxnSpPr>
        <p:spPr>
          <a:xfrm flipV="1">
            <a:off x="5498432" y="4042611"/>
            <a:ext cx="918410" cy="101515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Düz Ok Bağlayıcısı 15"/>
          <p:cNvCxnSpPr/>
          <p:nvPr/>
        </p:nvCxnSpPr>
        <p:spPr>
          <a:xfrm>
            <a:off x="5305926" y="5317958"/>
            <a:ext cx="1227221" cy="10634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Dikdörtgen 16"/>
          <p:cNvSpPr/>
          <p:nvPr/>
        </p:nvSpPr>
        <p:spPr>
          <a:xfrm>
            <a:off x="9042914" y="3461951"/>
            <a:ext cx="2462028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dirty="0">
                <a:latin typeface="Comic Sans MS" panose="030F0702030302020204" pitchFamily="66" charset="0"/>
              </a:rPr>
              <a:t>alt satırda yazılması isteniyorsa</a:t>
            </a:r>
            <a:endParaRPr lang="tr-TR" dirty="0"/>
          </a:p>
        </p:txBody>
      </p:sp>
      <p:sp>
        <p:nvSpPr>
          <p:cNvPr id="18" name="Dikdörtgen 17"/>
          <p:cNvSpPr/>
          <p:nvPr/>
        </p:nvSpPr>
        <p:spPr>
          <a:xfrm>
            <a:off x="9042914" y="4367745"/>
            <a:ext cx="2880381" cy="800219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sz="2800" b="1" dirty="0">
                <a:solidFill>
                  <a:srgbClr val="FF0000"/>
                </a:solidFill>
                <a:latin typeface="Comic Sans MS" panose="030F0702030302020204" pitchFamily="66" charset="0"/>
              </a:rPr>
              <a:t>\n </a:t>
            </a:r>
            <a:r>
              <a:rPr lang="tr-TR" dirty="0">
                <a:latin typeface="Comic Sans MS" panose="030F0702030302020204" pitchFamily="66" charset="0"/>
              </a:rPr>
              <a:t>denetim karakteri kullanılmalıdır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502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334617" y="178330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%üçgenin </a:t>
            </a:r>
            <a:r>
              <a:rPr lang="tr-TR" dirty="0" smtClean="0">
                <a:solidFill>
                  <a:srgbClr val="228B22"/>
                </a:solidFill>
                <a:latin typeface="Courier New" panose="02070309020205020404" pitchFamily="49" charset="0"/>
              </a:rPr>
              <a:t>alanını hesaplayın </a:t>
            </a:r>
            <a:endParaRPr lang="tr-TR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endParaRPr lang="tr-TR" dirty="0">
              <a:solidFill>
                <a:srgbClr val="A020F0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a=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'a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değerini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giriniz'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h=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'h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değerini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giriniz'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Alan= (a*h)/2;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'Alan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%</a:t>
            </a:r>
            <a:r>
              <a:rPr lang="tr-TR" dirty="0" err="1">
                <a:solidFill>
                  <a:srgbClr val="228B22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(Alan)</a:t>
            </a:r>
          </a:p>
          <a:p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55713" y="2847925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a değerini giriniz6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a =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     6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h değerini giriniz8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h =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     8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Alan değeri</a:t>
            </a:r>
          </a:p>
          <a:p>
            <a:r>
              <a:rPr lang="tr-TR" dirty="0"/>
              <a:t>&gt;&gt; </a:t>
            </a:r>
          </a:p>
        </p:txBody>
      </p:sp>
      <p:sp>
        <p:nvSpPr>
          <p:cNvPr id="7" name="Dikdörtgen 6"/>
          <p:cNvSpPr/>
          <p:nvPr/>
        </p:nvSpPr>
        <p:spPr>
          <a:xfrm>
            <a:off x="6251713" y="2847925"/>
            <a:ext cx="6096000" cy="424731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a değerini giriniz6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a =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     6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h değerini giriniz8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h =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     8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    24</a:t>
            </a:r>
          </a:p>
          <a:p>
            <a:endParaRPr lang="tr-TR" dirty="0"/>
          </a:p>
          <a:p>
            <a:r>
              <a:rPr lang="tr-TR" dirty="0"/>
              <a:t>&gt;&gt; </a:t>
            </a:r>
          </a:p>
        </p:txBody>
      </p:sp>
      <p:sp>
        <p:nvSpPr>
          <p:cNvPr id="8" name="Dikdörtgen 7"/>
          <p:cNvSpPr/>
          <p:nvPr/>
        </p:nvSpPr>
        <p:spPr>
          <a:xfrm>
            <a:off x="6132513" y="178330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%üçgenin alanını hesaplayın 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endParaRPr lang="tr-TR" dirty="0">
              <a:solidFill>
                <a:srgbClr val="A020F0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a=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'a değerini giriniz'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h=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'h değerini giriniz'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Alan= (a*h)/2;</a:t>
            </a:r>
          </a:p>
          <a:p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%</a:t>
            </a:r>
            <a:r>
              <a:rPr lang="tr-TR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'Alan değeri'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 err="1" smtClean="0">
                <a:solidFill>
                  <a:srgbClr val="228B22"/>
                </a:solidFill>
                <a:latin typeface="Courier New" panose="02070309020205020404" pitchFamily="49" charset="0"/>
              </a:rPr>
              <a:t>disp</a:t>
            </a:r>
            <a:r>
              <a:rPr lang="tr-TR" dirty="0" smtClean="0">
                <a:solidFill>
                  <a:srgbClr val="228B22"/>
                </a:solidFill>
                <a:latin typeface="Courier New" panose="02070309020205020404" pitchFamily="49" charset="0"/>
              </a:rPr>
              <a:t>(Alan</a:t>
            </a:r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963371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99534" y="231712"/>
            <a:ext cx="15824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err="1" smtClean="0">
                <a:latin typeface="Times New Roman" panose="02020603050405020304" pitchFamily="18" charset="0"/>
              </a:rPr>
              <a:t>Load</a:t>
            </a:r>
            <a:r>
              <a:rPr lang="tr-TR" b="1" dirty="0" smtClean="0">
                <a:latin typeface="Times New Roman" panose="02020603050405020304" pitchFamily="18" charset="0"/>
              </a:rPr>
              <a:t>  komutu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199533" y="715754"/>
            <a:ext cx="1092838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latin typeface="Times New Roman" panose="02020603050405020304" pitchFamily="18" charset="0"/>
              </a:rPr>
              <a:t>herhangi bir veri dosyasının okunmasında kullanılır. Örne</a:t>
            </a:r>
            <a:r>
              <a:rPr lang="tr-TR" dirty="0">
                <a:latin typeface="TimesNewRoman"/>
              </a:rPr>
              <a:t>ğ</a:t>
            </a:r>
            <a:r>
              <a:rPr lang="tr-TR" dirty="0">
                <a:latin typeface="Times New Roman" panose="02020603050405020304" pitchFamily="18" charset="0"/>
              </a:rPr>
              <a:t>in, </a:t>
            </a:r>
            <a:r>
              <a:rPr lang="tr-TR" dirty="0" smtClean="0">
                <a:latin typeface="Times New Roman" panose="02020603050405020304" pitchFamily="18" charset="0"/>
              </a:rPr>
              <a:t>veri.dat  dosyasında </a:t>
            </a:r>
            <a:r>
              <a:rPr lang="tr-TR" dirty="0">
                <a:latin typeface="Times New Roman" panose="02020603050405020304" pitchFamily="18" charset="0"/>
              </a:rPr>
              <a:t>10 satırdan </a:t>
            </a:r>
            <a:r>
              <a:rPr lang="tr-TR" dirty="0" err="1">
                <a:latin typeface="Times New Roman" panose="02020603050405020304" pitchFamily="18" charset="0"/>
              </a:rPr>
              <a:t>olu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an</a:t>
            </a:r>
            <a:r>
              <a:rPr lang="tr-TR" dirty="0">
                <a:latin typeface="Times New Roman" panose="02020603050405020304" pitchFamily="18" charset="0"/>
              </a:rPr>
              <a:t> 3 sütunlu veri olsun. Bu verileri </a:t>
            </a:r>
            <a:r>
              <a:rPr lang="tr-TR" dirty="0" err="1">
                <a:latin typeface="Times New Roman" panose="02020603050405020304" pitchFamily="18" charset="0"/>
              </a:rPr>
              <a:t>load</a:t>
            </a:r>
            <a:r>
              <a:rPr lang="tr-TR" dirty="0">
                <a:latin typeface="Times New Roman" panose="02020603050405020304" pitchFamily="18" charset="0"/>
              </a:rPr>
              <a:t> veri.dat komutu </a:t>
            </a:r>
            <a:r>
              <a:rPr lang="tr-TR" dirty="0" smtClean="0">
                <a:latin typeface="Times New Roman" panose="02020603050405020304" pitchFamily="18" charset="0"/>
              </a:rPr>
              <a:t>ile okuyup </a:t>
            </a:r>
            <a:r>
              <a:rPr lang="tr-TR" dirty="0">
                <a:latin typeface="Times New Roman" panose="02020603050405020304" pitchFamily="18" charset="0"/>
              </a:rPr>
              <a:t>kullanabiliriz. Bu komuttan sonra veri(10,3) matrisi bellekte kullanıma hazırdır</a:t>
            </a:r>
            <a:r>
              <a:rPr lang="tr-TR" dirty="0" smtClean="0">
                <a:latin typeface="Times New Roman" panose="02020603050405020304" pitchFamily="18" charset="0"/>
              </a:rPr>
              <a:t>. </a:t>
            </a:r>
          </a:p>
          <a:p>
            <a:endParaRPr lang="tr-TR" dirty="0">
              <a:latin typeface="Times New Roman" panose="02020603050405020304" pitchFamily="18" charset="0"/>
            </a:endParaRPr>
          </a:p>
          <a:p>
            <a:r>
              <a:rPr lang="tr-TR" dirty="0" err="1" smtClean="0">
                <a:latin typeface="Times New Roman" panose="02020603050405020304" pitchFamily="18" charset="0"/>
              </a:rPr>
              <a:t>Save</a:t>
            </a:r>
            <a:r>
              <a:rPr lang="tr-TR" dirty="0" smtClean="0">
                <a:latin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</a:rPr>
              <a:t>komutu kullanarak veriler herhangi bir dosyaya yazdırılabilir.</a:t>
            </a:r>
          </a:p>
          <a:p>
            <a:r>
              <a:rPr lang="tr-TR" dirty="0">
                <a:latin typeface="Times New Roman" panose="02020603050405020304" pitchFamily="18" charset="0"/>
              </a:rPr>
              <a:t>&gt;&gt; </a:t>
            </a:r>
            <a:r>
              <a:rPr lang="tr-TR" dirty="0" err="1">
                <a:latin typeface="Times New Roman" panose="02020603050405020304" pitchFamily="18" charset="0"/>
              </a:rPr>
              <a:t>save</a:t>
            </a:r>
            <a:r>
              <a:rPr lang="tr-TR" dirty="0">
                <a:latin typeface="Times New Roman" panose="02020603050405020304" pitchFamily="18" charset="0"/>
              </a:rPr>
              <a:t> dosya_adı.dat </a:t>
            </a:r>
            <a:r>
              <a:rPr lang="tr-TR" dirty="0" err="1">
                <a:latin typeface="Times New Roman" panose="02020603050405020304" pitchFamily="18" charset="0"/>
              </a:rPr>
              <a:t>de</a:t>
            </a:r>
            <a:r>
              <a:rPr lang="tr-TR" dirty="0" err="1">
                <a:latin typeface="TimesNewRoman"/>
              </a:rPr>
              <a:t>ğ</a:t>
            </a:r>
            <a:r>
              <a:rPr lang="tr-TR" dirty="0" err="1">
                <a:latin typeface="Times New Roman" panose="02020603050405020304" pitchFamily="18" charset="0"/>
              </a:rPr>
              <a:t>i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kenler</a:t>
            </a:r>
            <a:r>
              <a:rPr lang="tr-TR" dirty="0">
                <a:latin typeface="Times New Roman" panose="02020603050405020304" pitchFamily="18" charset="0"/>
              </a:rPr>
              <a:t> -</a:t>
            </a:r>
            <a:r>
              <a:rPr lang="tr-TR" dirty="0" err="1">
                <a:latin typeface="Times New Roman" panose="02020603050405020304" pitchFamily="18" charset="0"/>
              </a:rPr>
              <a:t>ascii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229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1462" y="76082"/>
            <a:ext cx="7006951" cy="787400"/>
          </a:xfrm>
          <a:prstGeom prst="rect">
            <a:avLst/>
          </a:prstGeom>
        </p:spPr>
      </p:pic>
      <p:sp>
        <p:nvSpPr>
          <p:cNvPr id="5" name="Dikdörtgen 4"/>
          <p:cNvSpPr/>
          <p:nvPr/>
        </p:nvSpPr>
        <p:spPr>
          <a:xfrm>
            <a:off x="427630" y="863482"/>
            <a:ext cx="113230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Fonksiyon m-dosyaları bir işlemi tek bir komutta yapmamızı sağlayan (giriş argümanlarını alıp çıkış argümanlarına dönüştüren) programcıklardır. </a:t>
            </a:r>
          </a:p>
          <a:p>
            <a:endParaRPr lang="tr-TR" sz="2800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tr-TR" sz="2800" dirty="0" smtClean="0">
                <a:solidFill>
                  <a:srgbClr val="000000"/>
                </a:solidFill>
                <a:latin typeface="Comic Sans MS" panose="030F0702030302020204" pitchFamily="66" charset="0"/>
              </a:rPr>
              <a:t>Fonksiyon </a:t>
            </a:r>
            <a:r>
              <a:rPr lang="tr-TR" sz="2800" dirty="0">
                <a:solidFill>
                  <a:srgbClr val="000000"/>
                </a:solidFill>
                <a:latin typeface="Comic Sans MS" panose="030F0702030302020204" pitchFamily="66" charset="0"/>
              </a:rPr>
              <a:t>m-dosyaları, bazı işlemleri kısa yoldan yapmak için düz yazı m-dosyası şeklinde düzenlenmiş komutlar topluluğudur.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981024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1408" y="163772"/>
            <a:ext cx="11783846" cy="4981433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520" y="5377218"/>
            <a:ext cx="11461621" cy="110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32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6513" y="356451"/>
            <a:ext cx="509504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endParaRPr lang="tr-TR" dirty="0">
              <a:solidFill>
                <a:srgbClr val="A020F0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i=1:2;</a:t>
            </a:r>
          </a:p>
          <a:p>
            <a:r>
              <a:rPr lang="it-IT" dirty="0">
                <a:solidFill>
                  <a:srgbClr val="000000"/>
                </a:solidFill>
                <a:latin typeface="Courier New" panose="02070309020205020404" pitchFamily="49" charset="0"/>
              </a:rPr>
              <a:t>x(i)=input(</a:t>
            </a:r>
            <a:r>
              <a:rPr lang="it-IT" dirty="0">
                <a:solidFill>
                  <a:srgbClr val="A020F0"/>
                </a:solidFill>
                <a:latin typeface="Courier New" panose="02070309020205020404" pitchFamily="49" charset="0"/>
              </a:rPr>
              <a:t>'x </a:t>
            </a:r>
            <a:r>
              <a:rPr lang="it-IT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ğ</a:t>
            </a:r>
            <a:r>
              <a:rPr lang="it-IT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erini </a:t>
            </a:r>
            <a:r>
              <a:rPr lang="it-IT" dirty="0">
                <a:solidFill>
                  <a:srgbClr val="A020F0"/>
                </a:solidFill>
                <a:latin typeface="Courier New" panose="02070309020205020404" pitchFamily="49" charset="0"/>
              </a:rPr>
              <a:t>giriniz\n'</a:t>
            </a:r>
            <a:r>
              <a:rPr lang="it-IT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tr-TR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ort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ort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(x);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'ortalama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değer'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ort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132513" y="797561"/>
            <a:ext cx="430802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function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or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ort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(x);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top=0;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k=1:length(x);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top=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top+x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(k);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tr-TR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or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=top/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length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(x);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6132513" y="0"/>
            <a:ext cx="51452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ort.m</a:t>
            </a:r>
            <a:r>
              <a:rPr lang="tr-TR" dirty="0" smtClean="0"/>
              <a:t> dosyası olarak kaydedildi.</a:t>
            </a:r>
          </a:p>
          <a:p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36513" y="3297814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/>
              <a:t>x değerini giriniz</a:t>
            </a:r>
          </a:p>
          <a:p>
            <a:r>
              <a:rPr lang="tr-TR" dirty="0"/>
              <a:t>6</a:t>
            </a:r>
          </a:p>
          <a:p>
            <a:r>
              <a:rPr lang="tr-TR" dirty="0"/>
              <a:t>x değerini giriniz</a:t>
            </a:r>
          </a:p>
          <a:p>
            <a:r>
              <a:rPr lang="tr-TR" dirty="0"/>
              <a:t>5</a:t>
            </a:r>
          </a:p>
          <a:p>
            <a:r>
              <a:rPr lang="tr-TR" dirty="0"/>
              <a:t>ortalama değer</a:t>
            </a:r>
          </a:p>
          <a:p>
            <a:r>
              <a:rPr lang="tr-TR" dirty="0"/>
              <a:t>    5.5000</a:t>
            </a:r>
          </a:p>
        </p:txBody>
      </p:sp>
    </p:spTree>
    <p:extLst>
      <p:ext uri="{BB962C8B-B14F-4D97-AF65-F5344CB8AC3E}">
        <p14:creationId xmlns:p14="http://schemas.microsoft.com/office/powerpoint/2010/main" val="1726295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34488" y="341194"/>
            <a:ext cx="11596049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tr-TR" altLang="tr-TR" sz="2800" dirty="0"/>
              <a:t>Kullanıcının  girdiği sayının faktöriyelini hesaplayan fonksiyonu </a:t>
            </a:r>
            <a:r>
              <a:rPr lang="tr-TR" altLang="tr-TR" sz="2800" dirty="0" err="1"/>
              <a:t>While-end</a:t>
            </a:r>
            <a:r>
              <a:rPr lang="tr-TR" altLang="tr-TR" sz="2800" dirty="0"/>
              <a:t> kullanarak yazınız</a:t>
            </a:r>
            <a:endParaRPr lang="tr-TR" sz="2800" dirty="0"/>
          </a:p>
        </p:txBody>
      </p:sp>
      <p:sp>
        <p:nvSpPr>
          <p:cNvPr id="5" name="Dikdörtgen 4"/>
          <p:cNvSpPr/>
          <p:nvPr/>
        </p:nvSpPr>
        <p:spPr>
          <a:xfrm>
            <a:off x="1" y="1596494"/>
            <a:ext cx="647358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x=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faktoriyeli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alınacak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rakam giriniz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faktoriyel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=faktoriyel2(x);</a:t>
            </a:r>
          </a:p>
          <a:p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'faktöriyel değeri'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faktoriyel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</p:txBody>
      </p:sp>
      <p:sp>
        <p:nvSpPr>
          <p:cNvPr id="6" name="Dikdörtgen 5"/>
          <p:cNvSpPr/>
          <p:nvPr/>
        </p:nvSpPr>
        <p:spPr>
          <a:xfrm>
            <a:off x="6923964" y="1596494"/>
            <a:ext cx="514065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function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fakto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faktoriyel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(n)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fakto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=1;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sayac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=0;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while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sayac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&lt;n;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sayac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=sayac+1;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fakto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fakto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*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sayac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tr-TR" dirty="0">
              <a:solidFill>
                <a:srgbClr val="0000FF"/>
              </a:solidFill>
              <a:latin typeface="Courier New" panose="02070309020205020404" pitchFamily="49" charset="0"/>
            </a:endParaRPr>
          </a:p>
        </p:txBody>
      </p:sp>
      <p:sp>
        <p:nvSpPr>
          <p:cNvPr id="7" name="Metin kutusu 6"/>
          <p:cNvSpPr txBox="1"/>
          <p:nvPr/>
        </p:nvSpPr>
        <p:spPr>
          <a:xfrm>
            <a:off x="7510818" y="3929012"/>
            <a:ext cx="4183157" cy="193899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tr-TR" sz="4000" dirty="0" err="1" smtClean="0"/>
              <a:t>faktoriyel.m</a:t>
            </a:r>
            <a:r>
              <a:rPr lang="tr-TR" sz="4000" dirty="0" smtClean="0"/>
              <a:t> dosyası </a:t>
            </a:r>
            <a:r>
              <a:rPr lang="tr-TR" sz="4000" dirty="0" err="1" smtClean="0"/>
              <a:t>kaydedidi</a:t>
            </a:r>
            <a:r>
              <a:rPr lang="tr-TR" sz="4000" dirty="0" smtClean="0"/>
              <a:t>.</a:t>
            </a:r>
          </a:p>
          <a:p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27956611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65364" y="635633"/>
            <a:ext cx="11593286" cy="7909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b="1" dirty="0">
                <a:latin typeface="Times New Roman" panose="02020603050405020304" pitchFamily="18" charset="0"/>
              </a:rPr>
              <a:t>3. Problemler ve çözümleri</a:t>
            </a:r>
          </a:p>
          <a:p>
            <a:r>
              <a:rPr lang="tr-TR" sz="2000" b="1" dirty="0">
                <a:latin typeface="Times New Roman" panose="02020603050405020304" pitchFamily="18" charset="0"/>
              </a:rPr>
              <a:t>3.1 Sorular</a:t>
            </a:r>
          </a:p>
          <a:p>
            <a:r>
              <a:rPr lang="tr-TR" dirty="0">
                <a:latin typeface="Times New Roman" panose="02020603050405020304" pitchFamily="18" charset="0"/>
              </a:rPr>
              <a:t>1. 10^(x*i) fonksiyonunun </a:t>
            </a:r>
            <a:r>
              <a:rPr lang="tr-TR" dirty="0" err="1">
                <a:latin typeface="Times New Roman" panose="02020603050405020304" pitchFamily="18" charset="0"/>
              </a:rPr>
              <a:t>gerçel</a:t>
            </a:r>
            <a:r>
              <a:rPr lang="tr-TR" dirty="0">
                <a:latin typeface="Times New Roman" panose="02020603050405020304" pitchFamily="18" charset="0"/>
              </a:rPr>
              <a:t> ve sanal kısımlarını aynı grafikte gösteriniz. Burada </a:t>
            </a:r>
            <a:r>
              <a:rPr lang="tr-TR" dirty="0" smtClean="0">
                <a:latin typeface="Times New Roman" panose="02020603050405020304" pitchFamily="18" charset="0"/>
              </a:rPr>
              <a:t>x </a:t>
            </a:r>
            <a:r>
              <a:rPr lang="tr-TR" dirty="0" err="1" smtClean="0">
                <a:latin typeface="Times New Roman" panose="02020603050405020304" pitchFamily="18" charset="0"/>
              </a:rPr>
              <a:t>de</a:t>
            </a:r>
            <a:r>
              <a:rPr lang="tr-TR" dirty="0" err="1" smtClean="0">
                <a:latin typeface="TimesNewRoman"/>
              </a:rPr>
              <a:t>ğ</a:t>
            </a:r>
            <a:r>
              <a:rPr lang="tr-TR" dirty="0" err="1" smtClean="0">
                <a:latin typeface="Times New Roman" panose="02020603050405020304" pitchFamily="18" charset="0"/>
              </a:rPr>
              <a:t>i</a:t>
            </a:r>
            <a:r>
              <a:rPr lang="tr-TR" dirty="0" err="1" smtClean="0">
                <a:latin typeface="TimesNewRoman"/>
              </a:rPr>
              <a:t>s</a:t>
            </a:r>
            <a:r>
              <a:rPr lang="tr-TR" dirty="0" err="1" smtClean="0">
                <a:latin typeface="Times New Roman" panose="02020603050405020304" pitchFamily="18" charset="0"/>
              </a:rPr>
              <a:t>kenini</a:t>
            </a:r>
            <a:r>
              <a:rPr lang="tr-TR" dirty="0" smtClean="0">
                <a:latin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</a:rPr>
              <a:t>1 ile (3/2)*pi arasında 0.01 aralıklarla </a:t>
            </a:r>
            <a:r>
              <a:rPr lang="tr-TR" dirty="0" err="1">
                <a:latin typeface="Times New Roman" panose="02020603050405020304" pitchFamily="18" charset="0"/>
              </a:rPr>
              <a:t>de</a:t>
            </a:r>
            <a:r>
              <a:rPr lang="tr-TR" dirty="0" err="1">
                <a:latin typeface="TimesNewRoman"/>
              </a:rPr>
              <a:t>ğ</a:t>
            </a:r>
            <a:r>
              <a:rPr lang="tr-TR" dirty="0" err="1">
                <a:latin typeface="Times New Roman" panose="02020603050405020304" pitchFamily="18" charset="0"/>
              </a:rPr>
              <a:t>i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mektedir</a:t>
            </a:r>
            <a:r>
              <a:rPr lang="tr-TR" dirty="0">
                <a:latin typeface="Times New Roman" panose="02020603050405020304" pitchFamily="18" charset="0"/>
              </a:rPr>
              <a:t>. i </a:t>
            </a:r>
            <a:r>
              <a:rPr lang="tr-TR" dirty="0" err="1">
                <a:latin typeface="Times New Roman" panose="02020603050405020304" pitchFamily="18" charset="0"/>
              </a:rPr>
              <a:t>karma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ık</a:t>
            </a:r>
            <a:r>
              <a:rPr lang="tr-TR" dirty="0">
                <a:latin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</a:rPr>
              <a:t>sayı anlamındadır</a:t>
            </a:r>
            <a:r>
              <a:rPr lang="tr-TR" dirty="0">
                <a:latin typeface="Times New Roman" panose="02020603050405020304" pitchFamily="18" charset="0"/>
              </a:rPr>
              <a:t>. Verileri </a:t>
            </a:r>
            <a:r>
              <a:rPr lang="tr-TR" b="1" dirty="0" err="1">
                <a:latin typeface="Times New Roman" panose="02020603050405020304" pitchFamily="18" charset="0"/>
              </a:rPr>
              <a:t>save</a:t>
            </a:r>
            <a:r>
              <a:rPr lang="tr-TR" b="1" dirty="0">
                <a:latin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</a:rPr>
              <a:t>komutu kullanarak veri.dat dosyasına ASCII </a:t>
            </a:r>
            <a:r>
              <a:rPr lang="tr-TR" dirty="0" smtClean="0">
                <a:latin typeface="Times New Roman" panose="02020603050405020304" pitchFamily="18" charset="0"/>
              </a:rPr>
              <a:t>formatta yazınız</a:t>
            </a:r>
            <a:r>
              <a:rPr lang="tr-TR" dirty="0">
                <a:latin typeface="Times New Roman" panose="02020603050405020304" pitchFamily="18" charset="0"/>
              </a:rPr>
              <a:t>. (</a:t>
            </a:r>
            <a:r>
              <a:rPr lang="tr-TR" b="1" dirty="0" err="1">
                <a:latin typeface="Times New Roman" panose="02020603050405020304" pitchFamily="18" charset="0"/>
              </a:rPr>
              <a:t>real</a:t>
            </a:r>
            <a:r>
              <a:rPr lang="tr-TR" b="1" dirty="0">
                <a:latin typeface="Times New Roman" panose="02020603050405020304" pitchFamily="18" charset="0"/>
              </a:rPr>
              <a:t>(y) </a:t>
            </a:r>
            <a:r>
              <a:rPr lang="tr-TR" dirty="0">
                <a:latin typeface="Times New Roman" panose="02020603050405020304" pitchFamily="18" charset="0"/>
              </a:rPr>
              <a:t>ve </a:t>
            </a:r>
            <a:r>
              <a:rPr lang="tr-TR" b="1" dirty="0" err="1">
                <a:latin typeface="Times New Roman" panose="02020603050405020304" pitchFamily="18" charset="0"/>
              </a:rPr>
              <a:t>imag</a:t>
            </a:r>
            <a:r>
              <a:rPr lang="tr-TR" b="1" dirty="0">
                <a:latin typeface="Times New Roman" panose="02020603050405020304" pitchFamily="18" charset="0"/>
              </a:rPr>
              <a:t>(y) </a:t>
            </a:r>
            <a:r>
              <a:rPr lang="tr-TR" dirty="0">
                <a:latin typeface="Times New Roman" panose="02020603050405020304" pitchFamily="18" charset="0"/>
              </a:rPr>
              <a:t>komutları sırasıyla y </a:t>
            </a:r>
            <a:r>
              <a:rPr lang="tr-TR" dirty="0" err="1">
                <a:latin typeface="Times New Roman" panose="02020603050405020304" pitchFamily="18" charset="0"/>
              </a:rPr>
              <a:t>nin</a:t>
            </a:r>
            <a:r>
              <a:rPr lang="tr-TR" dirty="0">
                <a:latin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</a:rPr>
              <a:t>gerçel</a:t>
            </a:r>
            <a:r>
              <a:rPr lang="tr-TR" dirty="0">
                <a:latin typeface="Times New Roman" panose="02020603050405020304" pitchFamily="18" charset="0"/>
              </a:rPr>
              <a:t> ve sanal </a:t>
            </a:r>
            <a:r>
              <a:rPr lang="tr-TR" dirty="0" smtClean="0">
                <a:latin typeface="Times New Roman" panose="02020603050405020304" pitchFamily="18" charset="0"/>
              </a:rPr>
              <a:t>kısımlarını alırlar) </a:t>
            </a: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endParaRPr lang="tr-TR" dirty="0" smtClean="0">
              <a:latin typeface="Times New Roman" panose="02020603050405020304" pitchFamily="18" charset="0"/>
            </a:endParaRPr>
          </a:p>
          <a:p>
            <a:endParaRPr lang="tr-TR" b="1" dirty="0" smtClean="0">
              <a:latin typeface="Times New Roman" panose="02020603050405020304" pitchFamily="18" charset="0"/>
            </a:endParaRPr>
          </a:p>
          <a:p>
            <a:endParaRPr lang="tr-TR" b="1" dirty="0">
              <a:latin typeface="Times New Roman" panose="02020603050405020304" pitchFamily="18" charset="0"/>
            </a:endParaRPr>
          </a:p>
          <a:p>
            <a:endParaRPr lang="tr-TR" b="1" dirty="0" smtClean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  <a:p>
            <a:endParaRPr lang="tr-TR" dirty="0">
              <a:latin typeface="Times New Roman" panose="02020603050405020304" pitchFamily="18" charset="0"/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3126921" y="326571"/>
            <a:ext cx="1699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UYGULAMALAR 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4828655" y="2195250"/>
            <a:ext cx="446314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close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all</a:t>
            </a:r>
            <a:endParaRPr lang="tr-TR" dirty="0">
              <a:solidFill>
                <a:srgbClr val="A120F1"/>
              </a:solidFill>
              <a:latin typeface="Courier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all</a:t>
            </a:r>
            <a:endParaRPr lang="tr-TR" dirty="0">
              <a:solidFill>
                <a:srgbClr val="A120F1"/>
              </a:solidFill>
              <a:latin typeface="Courier"/>
            </a:endParaRP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s=1:0.01:(3/2)*pi;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f=10.^(s.*i);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fr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=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real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(f);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fi=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imag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(f);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save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veri.dat s 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fr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fi –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ascii</a:t>
            </a:r>
            <a:endParaRPr lang="tr-TR" dirty="0">
              <a:solidFill>
                <a:srgbClr val="000000"/>
              </a:solidFill>
              <a:latin typeface="Courier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plot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(s,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fr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,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'r--'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hold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on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plot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s,fi,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'k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.'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title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'Problem 1'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xlabel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'x ekseni'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ylabel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'y ekseni'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legend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real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,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imaginery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print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-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djpeg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 prob1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118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227162" y="349239"/>
            <a:ext cx="11047562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000000"/>
                </a:solidFill>
                <a:latin typeface="Comic Sans MS" panose="030F0702030302020204" pitchFamily="66" charset="0"/>
              </a:rPr>
              <a:t>KOŞUL DEYİMLERİ (</a:t>
            </a:r>
            <a:r>
              <a:rPr lang="tr-TR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Conditional</a:t>
            </a:r>
            <a:r>
              <a:rPr lang="tr-TR" b="1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tr-TR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statements</a:t>
            </a:r>
            <a:r>
              <a:rPr lang="tr-TR" b="1">
                <a:solidFill>
                  <a:srgbClr val="000000"/>
                </a:solidFill>
                <a:latin typeface="Comic Sans MS" panose="030F0702030302020204" pitchFamily="66" charset="0"/>
              </a:rPr>
              <a:t>) </a:t>
            </a:r>
            <a:endParaRPr lang="tr-TR" b="1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tr-T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mic Sans MS" panose="030F0702030302020204" pitchFamily="66" charset="0"/>
              </a:rPr>
              <a:t>Tüm bilgisayar dillerinde olduğu gibi </a:t>
            </a:r>
            <a:r>
              <a:rPr lang="tr-TR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Matlab</a:t>
            </a:r>
            <a:r>
              <a:rPr lang="tr-TR" dirty="0">
                <a:solidFill>
                  <a:srgbClr val="000000"/>
                </a:solidFill>
                <a:latin typeface="Comic Sans MS" panose="030F0702030302020204" pitchFamily="66" charset="0"/>
              </a:rPr>
              <a:t> programlama dilinde de karar verme aşamalarının denetiminin büyük önemi vardır. </a:t>
            </a:r>
            <a:endParaRPr lang="tr-TR" dirty="0" smtClean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endParaRPr lang="tr-TR" dirty="0">
              <a:solidFill>
                <a:schemeClr val="accent6"/>
              </a:solidFill>
              <a:latin typeface="Comic Sans MS" panose="030F0702030302020204" pitchFamily="66" charset="0"/>
            </a:endParaRPr>
          </a:p>
          <a:p>
            <a:r>
              <a:rPr lang="tr-TR" dirty="0">
                <a:solidFill>
                  <a:schemeClr val="accent6"/>
                </a:solidFill>
                <a:latin typeface="Comic Sans MS" panose="030F0702030302020204" pitchFamily="66" charset="0"/>
              </a:rPr>
              <a:t>Bu komutlar, genel olarak, koşula bağlı karar vermede kullanılırlar. </a:t>
            </a:r>
            <a:endParaRPr lang="tr-TR" dirty="0" smtClean="0">
              <a:solidFill>
                <a:schemeClr val="accent6"/>
              </a:solidFill>
              <a:latin typeface="Comic Sans MS" panose="030F0702030302020204" pitchFamily="66" charset="0"/>
            </a:endParaRPr>
          </a:p>
          <a:p>
            <a:endParaRPr lang="tr-T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tr-TR" dirty="0">
                <a:solidFill>
                  <a:srgbClr val="00B0F0"/>
                </a:solidFill>
                <a:latin typeface="Comic Sans MS" panose="030F0702030302020204" pitchFamily="66" charset="0"/>
              </a:rPr>
              <a:t>Koşul ifadeleri bir programda bir ya da daha fazla </a:t>
            </a:r>
            <a:r>
              <a:rPr lang="tr-TR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if</a:t>
            </a:r>
            <a:r>
              <a:rPr lang="tr-TR" dirty="0">
                <a:solidFill>
                  <a:srgbClr val="00B0F0"/>
                </a:solidFill>
                <a:latin typeface="Comic Sans MS" panose="030F0702030302020204" pitchFamily="66" charset="0"/>
              </a:rPr>
              <a:t>, </a:t>
            </a:r>
            <a:r>
              <a:rPr lang="tr-TR" dirty="0" err="1">
                <a:solidFill>
                  <a:srgbClr val="00B0F0"/>
                </a:solidFill>
                <a:latin typeface="Comic Sans MS" panose="030F0702030302020204" pitchFamily="66" charset="0"/>
              </a:rPr>
              <a:t>if</a:t>
            </a:r>
            <a:r>
              <a:rPr lang="tr-TR" dirty="0">
                <a:solidFill>
                  <a:srgbClr val="00B0F0"/>
                </a:solidFill>
                <a:latin typeface="Comic Sans MS" panose="030F0702030302020204" pitchFamily="66" charset="0"/>
              </a:rPr>
              <a:t> else ve </a:t>
            </a:r>
            <a:r>
              <a:rPr lang="tr-TR" dirty="0" err="1">
                <a:solidFill>
                  <a:srgbClr val="00B0F0"/>
                </a:solidFill>
                <a:latin typeface="Comic Sans MS" panose="030F0702030302020204" pitchFamily="66" charset="0"/>
              </a:rPr>
              <a:t>elseif</a:t>
            </a:r>
            <a:r>
              <a:rPr lang="tr-TR" dirty="0">
                <a:solidFill>
                  <a:srgbClr val="00B0F0"/>
                </a:solidFill>
                <a:latin typeface="Comic Sans MS" panose="030F0702030302020204" pitchFamily="66" charset="0"/>
              </a:rPr>
              <a:t> deyimlerinden oluşabilir. </a:t>
            </a:r>
            <a:endParaRPr lang="tr-TR" dirty="0" smtClean="0">
              <a:solidFill>
                <a:srgbClr val="00B0F0"/>
              </a:solidFill>
              <a:latin typeface="Comic Sans MS" panose="030F0702030302020204" pitchFamily="66" charset="0"/>
            </a:endParaRPr>
          </a:p>
          <a:p>
            <a:endParaRPr lang="tr-TR" dirty="0">
              <a:solidFill>
                <a:srgbClr val="000000"/>
              </a:solidFill>
              <a:latin typeface="Comic Sans MS" panose="030F0702030302020204" pitchFamily="66" charset="0"/>
            </a:endParaRPr>
          </a:p>
          <a:p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Unutulmamalıdır ki, bu deyimlerin her birinin son satırı </a:t>
            </a:r>
            <a:r>
              <a:rPr lang="tr-TR" dirty="0" err="1">
                <a:solidFill>
                  <a:srgbClr val="FF0000"/>
                </a:solidFill>
                <a:latin typeface="Comic Sans MS" panose="030F0702030302020204" pitchFamily="66" charset="0"/>
              </a:rPr>
              <a:t>end</a:t>
            </a:r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 deyimi ile sonlandırılır. Koşul deyimlerinin bulunduğu satırların sonunda çıkış yazdırmayan (</a:t>
            </a:r>
            <a:r>
              <a:rPr lang="tr-TR" b="1" dirty="0">
                <a:solidFill>
                  <a:srgbClr val="FF0000"/>
                </a:solidFill>
                <a:latin typeface="Comic Sans MS" panose="030F0702030302020204" pitchFamily="66" charset="0"/>
              </a:rPr>
              <a:t>;</a:t>
            </a:r>
            <a:r>
              <a:rPr lang="tr-TR" dirty="0">
                <a:solidFill>
                  <a:srgbClr val="FF0000"/>
                </a:solidFill>
                <a:latin typeface="Comic Sans MS" panose="030F0702030302020204" pitchFamily="66" charset="0"/>
              </a:rPr>
              <a:t>) işaretini kullanmaya gerek yoktur. </a:t>
            </a:r>
            <a:endParaRPr lang="tr-T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966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427263" y="215971"/>
            <a:ext cx="108149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</a:rPr>
              <a:t>4 </a:t>
            </a:r>
            <a:r>
              <a:rPr lang="tr-TR" dirty="0">
                <a:latin typeface="Times New Roman" panose="02020603050405020304" pitchFamily="18" charset="0"/>
              </a:rPr>
              <a:t>ax^2+bx+c=0 denklemini çözen program yazın. Bu programın </a:t>
            </a:r>
            <a:r>
              <a:rPr lang="tr-TR" dirty="0" err="1">
                <a:latin typeface="Times New Roman" panose="02020603050405020304" pitchFamily="18" charset="0"/>
              </a:rPr>
              <a:t>giri</a:t>
            </a:r>
            <a:r>
              <a:rPr lang="tr-TR" dirty="0" err="1">
                <a:latin typeface="TimesNewRoman"/>
              </a:rPr>
              <a:t>s</a:t>
            </a:r>
            <a:r>
              <a:rPr lang="tr-TR" dirty="0">
                <a:latin typeface="TimesNewRoman"/>
              </a:rPr>
              <a:t> </a:t>
            </a:r>
            <a:r>
              <a:rPr lang="tr-TR" dirty="0">
                <a:latin typeface="Times New Roman" panose="02020603050405020304" pitchFamily="18" charset="0"/>
              </a:rPr>
              <a:t>verileri </a:t>
            </a:r>
            <a:r>
              <a:rPr lang="tr-TR" dirty="0" err="1">
                <a:latin typeface="Times New Roman" panose="02020603050405020304" pitchFamily="18" charset="0"/>
              </a:rPr>
              <a:t>a,b</a:t>
            </a:r>
            <a:r>
              <a:rPr lang="tr-TR" dirty="0">
                <a:latin typeface="Times New Roman" panose="02020603050405020304" pitchFamily="18" charset="0"/>
              </a:rPr>
              <a:t> ve </a:t>
            </a:r>
            <a:r>
              <a:rPr lang="tr-TR" dirty="0" smtClean="0">
                <a:latin typeface="Times New Roman" panose="02020603050405020304" pitchFamily="18" charset="0"/>
              </a:rPr>
              <a:t>c </a:t>
            </a:r>
            <a:r>
              <a:rPr lang="es-ES" dirty="0" smtClean="0">
                <a:latin typeface="Times New Roman" panose="02020603050405020304" pitchFamily="18" charset="0"/>
              </a:rPr>
              <a:t>olup </a:t>
            </a:r>
            <a:r>
              <a:rPr lang="es-ES" dirty="0">
                <a:latin typeface="Times New Roman" panose="02020603050405020304" pitchFamily="18" charset="0"/>
              </a:rPr>
              <a:t>çıkı</a:t>
            </a:r>
            <a:r>
              <a:rPr lang="es-ES" dirty="0">
                <a:latin typeface="TimesNewRoman"/>
              </a:rPr>
              <a:t>s </a:t>
            </a:r>
            <a:r>
              <a:rPr lang="es-ES" dirty="0">
                <a:latin typeface="Times New Roman" panose="02020603050405020304" pitchFamily="18" charset="0"/>
              </a:rPr>
              <a:t>ise x1 ve x2 dir.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590550" y="742593"/>
            <a:ext cx="6096000" cy="480131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rgbClr val="228C22"/>
                </a:solidFill>
                <a:latin typeface="Courier"/>
              </a:rPr>
              <a:t>%</a:t>
            </a:r>
            <a:r>
              <a:rPr lang="tr-TR" dirty="0" err="1">
                <a:solidFill>
                  <a:srgbClr val="228C22"/>
                </a:solidFill>
                <a:latin typeface="Courier"/>
              </a:rPr>
              <a:t>Begin</a:t>
            </a:r>
            <a:endParaRPr lang="tr-TR" dirty="0">
              <a:solidFill>
                <a:srgbClr val="228C22"/>
              </a:solidFill>
              <a:latin typeface="Courier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close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all</a:t>
            </a:r>
            <a:endParaRPr lang="tr-TR" dirty="0">
              <a:solidFill>
                <a:srgbClr val="A120F1"/>
              </a:solidFill>
              <a:latin typeface="Courier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all</a:t>
            </a:r>
            <a:endParaRPr lang="tr-TR" dirty="0">
              <a:solidFill>
                <a:srgbClr val="A120F1"/>
              </a:solidFill>
              <a:latin typeface="Courier"/>
            </a:endParaRPr>
          </a:p>
          <a:p>
            <a:r>
              <a:rPr lang="it-IT" dirty="0" smtClean="0">
                <a:solidFill>
                  <a:srgbClr val="228C22"/>
                </a:solidFill>
                <a:latin typeface="Courier"/>
              </a:rPr>
              <a:t>%</a:t>
            </a:r>
            <a:r>
              <a:rPr lang="tr-TR" dirty="0" smtClean="0">
                <a:solidFill>
                  <a:srgbClr val="228C22"/>
                </a:solidFill>
                <a:latin typeface="CourierNew"/>
              </a:rPr>
              <a:t>İ</a:t>
            </a:r>
            <a:r>
              <a:rPr lang="it-IT" dirty="0" smtClean="0">
                <a:solidFill>
                  <a:srgbClr val="228C22"/>
                </a:solidFill>
                <a:latin typeface="Courier"/>
              </a:rPr>
              <a:t>kinci </a:t>
            </a:r>
            <a:r>
              <a:rPr lang="it-IT" dirty="0">
                <a:solidFill>
                  <a:srgbClr val="228C22"/>
                </a:solidFill>
                <a:latin typeface="Courier"/>
              </a:rPr>
              <a:t>derece denklemi cozen program</a:t>
            </a:r>
          </a:p>
          <a:p>
            <a:r>
              <a:rPr lang="tr-TR" dirty="0">
                <a:solidFill>
                  <a:srgbClr val="228C22"/>
                </a:solidFill>
                <a:latin typeface="Courier"/>
              </a:rPr>
              <a:t>%ax^2+bx+c=0 tipinde bir denklemin</a:t>
            </a:r>
          </a:p>
          <a:p>
            <a:r>
              <a:rPr lang="tr-TR" dirty="0">
                <a:solidFill>
                  <a:srgbClr val="228C22"/>
                </a:solidFill>
                <a:latin typeface="Courier"/>
              </a:rPr>
              <a:t>% a, b ve c katsayılarının </a:t>
            </a:r>
            <a:r>
              <a:rPr lang="tr-TR" dirty="0" err="1">
                <a:solidFill>
                  <a:srgbClr val="228C22"/>
                </a:solidFill>
                <a:latin typeface="Courier"/>
              </a:rPr>
              <a:t>girimesi</a:t>
            </a:r>
            <a:r>
              <a:rPr lang="tr-TR" dirty="0">
                <a:solidFill>
                  <a:srgbClr val="228C22"/>
                </a:solidFill>
                <a:latin typeface="Courier"/>
              </a:rPr>
              <a:t> gerekir.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a=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'ax^2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nin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 katsayısını girin:'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b=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bx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 in katsayısı girin:'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c=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'c sayısını girin:'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d=b*b-4*a*c;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x1=(-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b+sqrt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(d))/(2*a);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x2=(-b-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sqrt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(d))/(2*a);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'x1'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(x1)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'x2'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</a:t>
            </a: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(x2)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847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94607" y="-44290"/>
            <a:ext cx="1097007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</a:rPr>
              <a:t>2 </a:t>
            </a:r>
            <a:r>
              <a:rPr lang="tr-TR" b="1" dirty="0" err="1">
                <a:latin typeface="Times New Roman" panose="02020603050405020304" pitchFamily="18" charset="0"/>
              </a:rPr>
              <a:t>while</a:t>
            </a:r>
            <a:r>
              <a:rPr lang="tr-TR" b="1" dirty="0">
                <a:latin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</a:rPr>
              <a:t>ve </a:t>
            </a:r>
            <a:r>
              <a:rPr lang="tr-TR" b="1" dirty="0" err="1">
                <a:latin typeface="Times New Roman" panose="02020603050405020304" pitchFamily="18" charset="0"/>
              </a:rPr>
              <a:t>rand</a:t>
            </a:r>
            <a:r>
              <a:rPr lang="tr-TR" b="1" dirty="0">
                <a:latin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</a:rPr>
              <a:t>komutlarını kullanarak her seferinde klavyeden sayı girilerek zar atı</a:t>
            </a:r>
            <a:r>
              <a:rPr lang="tr-TR" dirty="0">
                <a:latin typeface="TimesNewRoman"/>
              </a:rPr>
              <a:t>ş</a:t>
            </a:r>
            <a:r>
              <a:rPr lang="tr-TR" dirty="0">
                <a:latin typeface="Times New Roman" panose="02020603050405020304" pitchFamily="18" charset="0"/>
              </a:rPr>
              <a:t>ları için program yazınız. (Yol gösterme: </a:t>
            </a:r>
            <a:r>
              <a:rPr lang="tr-TR" dirty="0" err="1">
                <a:latin typeface="Times New Roman" panose="02020603050405020304" pitchFamily="18" charset="0"/>
              </a:rPr>
              <a:t>input</a:t>
            </a:r>
            <a:r>
              <a:rPr lang="tr-TR" dirty="0">
                <a:latin typeface="Times New Roman" panose="02020603050405020304" pitchFamily="18" charset="0"/>
              </a:rPr>
              <a:t> ile </a:t>
            </a:r>
            <a:r>
              <a:rPr lang="tr-TR" dirty="0" err="1">
                <a:latin typeface="Times New Roman" panose="02020603050405020304" pitchFamily="18" charset="0"/>
              </a:rPr>
              <a:t>klaveyeden</a:t>
            </a:r>
            <a:r>
              <a:rPr lang="tr-TR" dirty="0">
                <a:latin typeface="Times New Roman" panose="02020603050405020304" pitchFamily="18" charset="0"/>
              </a:rPr>
              <a:t> 1 sayısını girilecek, zar=</a:t>
            </a:r>
            <a:r>
              <a:rPr lang="tr-TR" dirty="0" err="1">
                <a:latin typeface="Times New Roman" panose="02020603050405020304" pitchFamily="18" charset="0"/>
              </a:rPr>
              <a:t>floor</a:t>
            </a:r>
            <a:r>
              <a:rPr lang="tr-TR" dirty="0">
                <a:latin typeface="Times New Roman" panose="02020603050405020304" pitchFamily="18" charset="0"/>
              </a:rPr>
              <a:t>(1+6*</a:t>
            </a:r>
            <a:r>
              <a:rPr lang="tr-TR" dirty="0" err="1">
                <a:latin typeface="Times New Roman" panose="02020603050405020304" pitchFamily="18" charset="0"/>
              </a:rPr>
              <a:t>rand</a:t>
            </a:r>
            <a:r>
              <a:rPr lang="tr-TR" dirty="0">
                <a:latin typeface="Times New Roman" panose="02020603050405020304" pitchFamily="18" charset="0"/>
              </a:rPr>
              <a:t>(n,2)) komutu bize ikili zar sonuçlarını </a:t>
            </a:r>
            <a:r>
              <a:rPr lang="tr-TR" dirty="0" smtClean="0">
                <a:latin typeface="Times New Roman" panose="02020603050405020304" pitchFamily="18" charset="0"/>
              </a:rPr>
              <a:t> verecektir</a:t>
            </a:r>
            <a:r>
              <a:rPr lang="tr-TR" dirty="0">
                <a:latin typeface="Times New Roman" panose="02020603050405020304" pitchFamily="18" charset="0"/>
              </a:rPr>
              <a:t>.)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488621" y="1859339"/>
            <a:ext cx="6096000" cy="313932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smtClean="0">
                <a:solidFill>
                  <a:srgbClr val="000000"/>
                </a:solidFill>
                <a:latin typeface="Courier"/>
              </a:rPr>
              <a:t>n=2;</a:t>
            </a:r>
          </a:p>
          <a:p>
            <a:r>
              <a:rPr lang="tr-TR" smtClean="0">
                <a:solidFill>
                  <a:srgbClr val="0000FF"/>
                </a:solidFill>
                <a:latin typeface="Courier"/>
              </a:rPr>
              <a:t>while </a:t>
            </a:r>
            <a:r>
              <a:rPr lang="tr-TR" smtClean="0">
                <a:solidFill>
                  <a:srgbClr val="000000"/>
                </a:solidFill>
                <a:latin typeface="Courier"/>
              </a:rPr>
              <a:t>(n ~= 0)</a:t>
            </a:r>
          </a:p>
          <a:p>
            <a:r>
              <a:rPr lang="tr-TR" smtClean="0">
                <a:solidFill>
                  <a:srgbClr val="000000"/>
                </a:solidFill>
                <a:latin typeface="Courier"/>
              </a:rPr>
              <a:t>m=input(</a:t>
            </a:r>
            <a:r>
              <a:rPr lang="tr-TR" smtClean="0">
                <a:solidFill>
                  <a:srgbClr val="A120F1"/>
                </a:solidFill>
                <a:latin typeface="Courier"/>
              </a:rPr>
              <a:t>'Bir sayi giriniz (kac adet ikili istiyorsunuz): '</a:t>
            </a:r>
            <a:r>
              <a:rPr lang="tr-TR" smtClean="0">
                <a:solidFill>
                  <a:srgbClr val="000000"/>
                </a:solidFill>
                <a:latin typeface="Courier"/>
              </a:rPr>
              <a:t>);</a:t>
            </a:r>
          </a:p>
          <a:p>
            <a:r>
              <a:rPr lang="tr-TR" smtClean="0">
                <a:solidFill>
                  <a:srgbClr val="000000"/>
                </a:solidFill>
                <a:latin typeface="Courier"/>
              </a:rPr>
              <a:t>d=floor(1+6*rand(m,2))</a:t>
            </a:r>
          </a:p>
          <a:p>
            <a:r>
              <a:rPr lang="tr-TR" smtClean="0">
                <a:solidFill>
                  <a:srgbClr val="000000"/>
                </a:solidFill>
                <a:latin typeface="Courier"/>
              </a:rPr>
              <a:t>disp(</a:t>
            </a:r>
            <a:r>
              <a:rPr lang="tr-TR" smtClean="0">
                <a:solidFill>
                  <a:srgbClr val="A120F1"/>
                </a:solidFill>
                <a:latin typeface="Courier"/>
              </a:rPr>
              <a:t>'durmak için 0 tusunu kullanınız devam için herhangi bir tusa</a:t>
            </a:r>
          </a:p>
          <a:p>
            <a:r>
              <a:rPr lang="tr-TR" smtClean="0">
                <a:solidFill>
                  <a:srgbClr val="A120F1"/>
                </a:solidFill>
                <a:latin typeface="Courier"/>
              </a:rPr>
              <a:t>basınız.'</a:t>
            </a:r>
            <a:r>
              <a:rPr lang="tr-TR" smtClean="0">
                <a:solidFill>
                  <a:srgbClr val="000000"/>
                </a:solidFill>
                <a:latin typeface="Courier"/>
              </a:rPr>
              <a:t>)</a:t>
            </a:r>
          </a:p>
          <a:p>
            <a:r>
              <a:rPr lang="en-US" smtClean="0">
                <a:solidFill>
                  <a:srgbClr val="000000"/>
                </a:solidFill>
                <a:latin typeface="Courier"/>
              </a:rPr>
              <a:t>n=input(</a:t>
            </a:r>
            <a:r>
              <a:rPr lang="en-US" smtClean="0">
                <a:solidFill>
                  <a:srgbClr val="A120F1"/>
                </a:solidFill>
                <a:latin typeface="Courier"/>
              </a:rPr>
              <a:t>'Devam için 0 haric bir rakam giriniz: '</a:t>
            </a:r>
            <a:r>
              <a:rPr lang="en-US" smtClean="0">
                <a:solidFill>
                  <a:srgbClr val="000000"/>
                </a:solidFill>
                <a:latin typeface="Courier"/>
              </a:rPr>
              <a:t>);</a:t>
            </a:r>
          </a:p>
          <a:p>
            <a:r>
              <a:rPr lang="tr-TR" smtClean="0">
                <a:solidFill>
                  <a:srgbClr val="0000FF"/>
                </a:solidFill>
                <a:latin typeface="Courier"/>
              </a:rPr>
              <a:t>end</a:t>
            </a:r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1488621" y="1213008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close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all</a:t>
            </a:r>
            <a:endParaRPr lang="tr-TR" dirty="0">
              <a:solidFill>
                <a:srgbClr val="A120F1"/>
              </a:solidFill>
              <a:latin typeface="Courier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all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51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337457" y="126751"/>
            <a:ext cx="1123949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latin typeface="Times New Roman" panose="02020603050405020304" pitchFamily="18" charset="0"/>
              </a:rPr>
              <a:t>3 </a:t>
            </a:r>
            <a:r>
              <a:rPr lang="tr-TR" dirty="0" err="1">
                <a:latin typeface="Times New Roman" panose="02020603050405020304" pitchFamily="18" charset="0"/>
              </a:rPr>
              <a:t>Fibonacci</a:t>
            </a:r>
            <a:r>
              <a:rPr lang="tr-TR" dirty="0">
                <a:latin typeface="Times New Roman" panose="02020603050405020304" pitchFamily="18" charset="0"/>
              </a:rPr>
              <a:t> sayıları 1,1,2,3,5,8,13… </a:t>
            </a:r>
            <a:r>
              <a:rPr lang="tr-TR" dirty="0">
                <a:latin typeface="TimesNewRoman"/>
              </a:rPr>
              <a:t>s</a:t>
            </a:r>
            <a:r>
              <a:rPr lang="tr-TR" dirty="0">
                <a:latin typeface="Times New Roman" panose="02020603050405020304" pitchFamily="18" charset="0"/>
              </a:rPr>
              <a:t>eklindedir. Verilen bir n de</a:t>
            </a:r>
            <a:r>
              <a:rPr lang="tr-TR" dirty="0">
                <a:latin typeface="TimesNewRoman"/>
              </a:rPr>
              <a:t>ğ</a:t>
            </a:r>
            <a:r>
              <a:rPr lang="tr-TR" dirty="0">
                <a:latin typeface="Times New Roman" panose="02020603050405020304" pitchFamily="18" charset="0"/>
              </a:rPr>
              <a:t>eri için n inci </a:t>
            </a:r>
            <a:r>
              <a:rPr lang="tr-TR" dirty="0" err="1">
                <a:latin typeface="Times New Roman" panose="02020603050405020304" pitchFamily="18" charset="0"/>
              </a:rPr>
              <a:t>Fibonacci</a:t>
            </a:r>
            <a:r>
              <a:rPr lang="tr-TR" dirty="0">
                <a:latin typeface="Times New Roman" panose="02020603050405020304" pitchFamily="18" charset="0"/>
              </a:rPr>
              <a:t> de</a:t>
            </a:r>
            <a:r>
              <a:rPr lang="tr-TR" dirty="0">
                <a:latin typeface="TimesNewRoman"/>
              </a:rPr>
              <a:t>ğ</a:t>
            </a:r>
            <a:r>
              <a:rPr lang="tr-TR" dirty="0">
                <a:latin typeface="Times New Roman" panose="02020603050405020304" pitchFamily="18" charset="0"/>
              </a:rPr>
              <a:t>erini hesap eden program yazınız. (Yol gösterme: Bilinmesi gereken ilk iki rakamdır,  daha sonraki rakamlar kendinden önce gelen iki sayının toplamına </a:t>
            </a:r>
            <a:r>
              <a:rPr lang="tr-TR" dirty="0" err="1">
                <a:latin typeface="Times New Roman" panose="02020603050405020304" pitchFamily="18" charset="0"/>
              </a:rPr>
              <a:t>e</a:t>
            </a:r>
            <a:r>
              <a:rPr lang="tr-TR" dirty="0" err="1">
                <a:latin typeface="TimesNewRoman"/>
              </a:rPr>
              <a:t>s</a:t>
            </a:r>
            <a:r>
              <a:rPr lang="tr-TR" dirty="0" err="1">
                <a:latin typeface="Times New Roman" panose="02020603050405020304" pitchFamily="18" charset="0"/>
              </a:rPr>
              <a:t>ittir</a:t>
            </a:r>
            <a:r>
              <a:rPr lang="tr-TR" dirty="0">
                <a:latin typeface="Times New Roman" panose="02020603050405020304" pitchFamily="18" charset="0"/>
              </a:rPr>
              <a:t>.)</a:t>
            </a:r>
          </a:p>
        </p:txBody>
      </p:sp>
      <p:sp>
        <p:nvSpPr>
          <p:cNvPr id="5" name="Dikdörtgen 4"/>
          <p:cNvSpPr/>
          <p:nvPr/>
        </p:nvSpPr>
        <p:spPr>
          <a:xfrm>
            <a:off x="2721429" y="955745"/>
            <a:ext cx="786765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close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all</a:t>
            </a:r>
            <a:endParaRPr lang="tr-TR" dirty="0">
              <a:solidFill>
                <a:srgbClr val="A120F1"/>
              </a:solidFill>
              <a:latin typeface="Courier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all</a:t>
            </a:r>
            <a:endParaRPr lang="tr-TR" dirty="0">
              <a:solidFill>
                <a:srgbClr val="A120F1"/>
              </a:solidFill>
              <a:latin typeface="Courier"/>
            </a:endParaRPr>
          </a:p>
          <a:p>
            <a:r>
              <a:rPr lang="tr-TR" dirty="0">
                <a:solidFill>
                  <a:srgbClr val="228C22"/>
                </a:solidFill>
                <a:latin typeface="Courier"/>
              </a:rPr>
              <a:t>%</a:t>
            </a:r>
            <a:r>
              <a:rPr lang="tr-TR" dirty="0" err="1">
                <a:solidFill>
                  <a:srgbClr val="228C22"/>
                </a:solidFill>
                <a:latin typeface="Courier"/>
              </a:rPr>
              <a:t>Fibonacci</a:t>
            </a:r>
            <a:r>
              <a:rPr lang="tr-TR" dirty="0">
                <a:solidFill>
                  <a:srgbClr val="228C22"/>
                </a:solidFill>
                <a:latin typeface="Courier"/>
              </a:rPr>
              <a:t> sayıları hesap eden program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n=</a:t>
            </a:r>
            <a:r>
              <a:rPr lang="tr-TR" dirty="0" err="1">
                <a:solidFill>
                  <a:srgbClr val="000000"/>
                </a:solidFill>
                <a:latin typeface="Courier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Kacıncı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Fibonacci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 sayısı:'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f(1:n)=0;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f(1)=1;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f(2)=1;</a:t>
            </a:r>
          </a:p>
          <a:p>
            <a:r>
              <a:rPr lang="tr-TR" dirty="0" err="1">
                <a:solidFill>
                  <a:srgbClr val="0000FF"/>
                </a:solidFill>
                <a:latin typeface="Courier"/>
              </a:rPr>
              <a:t>if</a:t>
            </a:r>
            <a:r>
              <a:rPr lang="tr-TR" dirty="0">
                <a:solidFill>
                  <a:srgbClr val="0000FF"/>
                </a:solidFill>
                <a:latin typeface="Courier"/>
              </a:rPr>
              <a:t> 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n == 1</a:t>
            </a:r>
          </a:p>
          <a:p>
            <a:r>
              <a:rPr lang="it-IT" dirty="0">
                <a:solidFill>
                  <a:srgbClr val="000000"/>
                </a:solidFill>
                <a:latin typeface="Courier"/>
              </a:rPr>
              <a:t>disp([num2str(n) </a:t>
            </a:r>
            <a:r>
              <a:rPr lang="it-IT" dirty="0">
                <a:solidFill>
                  <a:srgbClr val="A120F1"/>
                </a:solidFill>
                <a:latin typeface="Courier"/>
              </a:rPr>
              <a:t>' inci fibonacci sayisisi= ' </a:t>
            </a:r>
            <a:r>
              <a:rPr lang="it-IT" dirty="0">
                <a:solidFill>
                  <a:srgbClr val="000000"/>
                </a:solidFill>
                <a:latin typeface="Courier"/>
              </a:rPr>
              <a:t>num2str(f(1)) </a:t>
            </a:r>
            <a:r>
              <a:rPr lang="it-IT" dirty="0">
                <a:solidFill>
                  <a:srgbClr val="A120F1"/>
                </a:solidFill>
                <a:latin typeface="Courier"/>
              </a:rPr>
              <a:t>' dir.'</a:t>
            </a:r>
            <a:r>
              <a:rPr lang="it-IT" dirty="0">
                <a:solidFill>
                  <a:srgbClr val="000000"/>
                </a:solidFill>
                <a:latin typeface="Courier"/>
              </a:rPr>
              <a:t>]);</a:t>
            </a:r>
          </a:p>
          <a:p>
            <a:r>
              <a:rPr lang="tr-TR" dirty="0" err="1">
                <a:solidFill>
                  <a:srgbClr val="0000FF"/>
                </a:solidFill>
                <a:latin typeface="Courier"/>
              </a:rPr>
              <a:t>elseif</a:t>
            </a:r>
            <a:r>
              <a:rPr lang="tr-TR" dirty="0">
                <a:solidFill>
                  <a:srgbClr val="0000FF"/>
                </a:solidFill>
                <a:latin typeface="Courier"/>
              </a:rPr>
              <a:t> 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n == 2</a:t>
            </a:r>
          </a:p>
          <a:p>
            <a:r>
              <a:rPr lang="it-IT" dirty="0">
                <a:solidFill>
                  <a:srgbClr val="000000"/>
                </a:solidFill>
                <a:latin typeface="Courier"/>
              </a:rPr>
              <a:t>disp([num2str(n) </a:t>
            </a:r>
            <a:r>
              <a:rPr lang="it-IT" dirty="0">
                <a:solidFill>
                  <a:srgbClr val="A120F1"/>
                </a:solidFill>
                <a:latin typeface="Courier"/>
              </a:rPr>
              <a:t>' inci fibonacci sayisisi= ' </a:t>
            </a:r>
            <a:r>
              <a:rPr lang="it-IT" dirty="0">
                <a:solidFill>
                  <a:srgbClr val="000000"/>
                </a:solidFill>
                <a:latin typeface="Courier"/>
              </a:rPr>
              <a:t>num2str(f(2)) </a:t>
            </a:r>
            <a:r>
              <a:rPr lang="it-IT" dirty="0">
                <a:solidFill>
                  <a:srgbClr val="A120F1"/>
                </a:solidFill>
                <a:latin typeface="Courier"/>
              </a:rPr>
              <a:t>' dir.'</a:t>
            </a:r>
            <a:r>
              <a:rPr lang="it-IT" dirty="0">
                <a:solidFill>
                  <a:srgbClr val="000000"/>
                </a:solidFill>
                <a:latin typeface="Courier"/>
              </a:rPr>
              <a:t>]);</a:t>
            </a:r>
          </a:p>
          <a:p>
            <a:r>
              <a:rPr lang="tr-TR" dirty="0">
                <a:solidFill>
                  <a:srgbClr val="0000FF"/>
                </a:solidFill>
                <a:latin typeface="Courier"/>
              </a:rPr>
              <a:t>else</a:t>
            </a:r>
          </a:p>
          <a:p>
            <a:r>
              <a:rPr lang="tr-TR" dirty="0" err="1">
                <a:solidFill>
                  <a:srgbClr val="0000FF"/>
                </a:solidFill>
                <a:latin typeface="Courier"/>
              </a:rPr>
              <a:t>for</a:t>
            </a:r>
            <a:r>
              <a:rPr lang="tr-TR" dirty="0">
                <a:solidFill>
                  <a:srgbClr val="0000FF"/>
                </a:solidFill>
                <a:latin typeface="Courier"/>
              </a:rPr>
              <a:t> 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ii=3:n</a:t>
            </a:r>
          </a:p>
          <a:p>
            <a:r>
              <a:rPr lang="tr-TR" dirty="0">
                <a:solidFill>
                  <a:srgbClr val="000000"/>
                </a:solidFill>
                <a:latin typeface="Courier"/>
              </a:rPr>
              <a:t>f(ii)=f(ii-1)+f(ii-2);</a:t>
            </a:r>
          </a:p>
          <a:p>
            <a:r>
              <a:rPr lang="tr-TR" dirty="0" err="1">
                <a:solidFill>
                  <a:srgbClr val="0000FF"/>
                </a:solidFill>
                <a:latin typeface="Courier"/>
              </a:rPr>
              <a:t>end</a:t>
            </a:r>
            <a:endParaRPr lang="tr-TR" dirty="0">
              <a:solidFill>
                <a:srgbClr val="0000FF"/>
              </a:solidFill>
              <a:latin typeface="Courier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([num2str(n) 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 inci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fibonacci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sayisisi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= ' 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num2str(f(n)) 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' </a:t>
            </a:r>
            <a:r>
              <a:rPr lang="tr-TR" dirty="0" err="1">
                <a:solidFill>
                  <a:srgbClr val="A120F1"/>
                </a:solidFill>
                <a:latin typeface="Courier"/>
              </a:rPr>
              <a:t>dir</a:t>
            </a:r>
            <a:r>
              <a:rPr lang="tr-TR" dirty="0">
                <a:solidFill>
                  <a:srgbClr val="A120F1"/>
                </a:solidFill>
                <a:latin typeface="Courier"/>
              </a:rPr>
              <a:t>.'</a:t>
            </a:r>
            <a:r>
              <a:rPr lang="tr-TR" dirty="0">
                <a:solidFill>
                  <a:srgbClr val="000000"/>
                </a:solidFill>
                <a:latin typeface="Courier"/>
              </a:rPr>
              <a:t>]);</a:t>
            </a:r>
          </a:p>
          <a:p>
            <a:r>
              <a:rPr lang="tr-TR" dirty="0" err="1">
                <a:solidFill>
                  <a:srgbClr val="0000FF"/>
                </a:solidFill>
                <a:latin typeface="Courier"/>
              </a:rPr>
              <a:t>end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6650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xfrm>
            <a:off x="194545" y="-273049"/>
            <a:ext cx="3212889" cy="1325563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000" b="1" dirty="0" smtClean="0"/>
              <a:t>MATLAB/</a:t>
            </a:r>
            <a:r>
              <a:rPr lang="tr-TR" sz="2000" b="1" dirty="0" err="1" smtClean="0">
                <a:solidFill>
                  <a:srgbClr val="3333CC"/>
                </a:solidFill>
              </a:rPr>
              <a:t>if</a:t>
            </a:r>
            <a:r>
              <a:rPr lang="tr-TR" sz="2000" b="1" dirty="0" smtClean="0">
                <a:solidFill>
                  <a:srgbClr val="3333CC"/>
                </a:solidFill>
              </a:rPr>
              <a:t>,</a:t>
            </a:r>
            <a:r>
              <a:rPr lang="tr-TR" sz="2000" b="1" dirty="0" err="1" smtClean="0">
                <a:solidFill>
                  <a:srgbClr val="3333CC"/>
                </a:solidFill>
              </a:rPr>
              <a:t>end</a:t>
            </a:r>
            <a:r>
              <a:rPr lang="tr-TR" sz="2000" b="1" dirty="0" smtClean="0">
                <a:solidFill>
                  <a:srgbClr val="3333CC"/>
                </a:solidFill>
              </a:rPr>
              <a:t> </a:t>
            </a:r>
            <a:r>
              <a:rPr lang="tr-TR" sz="2000" b="1" dirty="0" smtClean="0"/>
              <a:t>yapısı</a:t>
            </a:r>
            <a:endParaRPr lang="en-US" sz="2000" b="1" dirty="0" smtClean="0"/>
          </a:p>
        </p:txBody>
      </p:sp>
      <p:sp>
        <p:nvSpPr>
          <p:cNvPr id="15" name="14 Metin kutusu"/>
          <p:cNvSpPr txBox="1"/>
          <p:nvPr/>
        </p:nvSpPr>
        <p:spPr>
          <a:xfrm>
            <a:off x="2990851" y="1086688"/>
            <a:ext cx="1656184" cy="13388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 err="1">
                <a:solidFill>
                  <a:srgbClr val="3333CC"/>
                </a:solidFill>
                <a:latin typeface="Courier New" pitchFamily="49" charset="0"/>
              </a:rPr>
              <a:t>if</a:t>
            </a:r>
            <a:r>
              <a:rPr lang="tr-TR" dirty="0">
                <a:latin typeface="Courier New" pitchFamily="49" charset="0"/>
              </a:rPr>
              <a:t> koşul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latin typeface="Courier New" pitchFamily="49" charset="0"/>
              </a:rPr>
              <a:t>  işlem</a:t>
            </a:r>
          </a:p>
          <a:p>
            <a:pPr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solidFill>
                  <a:srgbClr val="3333CC"/>
                </a:solidFill>
                <a:latin typeface="Courier New" pitchFamily="49" charset="0"/>
              </a:rPr>
              <a:t>else</a:t>
            </a:r>
            <a:endParaRPr lang="tr-TR" dirty="0">
              <a:solidFill>
                <a:srgbClr val="3333CC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latin typeface="Courier New" pitchFamily="49" charset="0"/>
              </a:rPr>
              <a:t>   </a:t>
            </a:r>
            <a:r>
              <a:rPr lang="tr-TR" dirty="0" smtClean="0">
                <a:latin typeface="Courier New" pitchFamily="49" charset="0"/>
              </a:rPr>
              <a:t>işlem</a:t>
            </a:r>
            <a:endParaRPr lang="tr-TR" dirty="0"/>
          </a:p>
          <a:p>
            <a:pPr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end</a:t>
            </a:r>
            <a:endParaRPr lang="tr-TR" dirty="0">
              <a:solidFill>
                <a:srgbClr val="3333CC"/>
              </a:solidFill>
              <a:latin typeface="Courier New" pitchFamily="49" charset="0"/>
            </a:endParaRPr>
          </a:p>
        </p:txBody>
      </p:sp>
      <p:sp>
        <p:nvSpPr>
          <p:cNvPr id="16" name="15 Metin kutusu"/>
          <p:cNvSpPr txBox="1"/>
          <p:nvPr/>
        </p:nvSpPr>
        <p:spPr>
          <a:xfrm>
            <a:off x="6037923" y="1052514"/>
            <a:ext cx="1656184" cy="183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 err="1">
                <a:solidFill>
                  <a:srgbClr val="3333CC"/>
                </a:solidFill>
                <a:latin typeface="Courier New" pitchFamily="49" charset="0"/>
              </a:rPr>
              <a:t>if</a:t>
            </a:r>
            <a:r>
              <a:rPr lang="tr-TR" dirty="0">
                <a:latin typeface="Courier New" pitchFamily="49" charset="0"/>
              </a:rPr>
              <a:t> koşul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latin typeface="Courier New" pitchFamily="49" charset="0"/>
              </a:rPr>
              <a:t>  işlem</a:t>
            </a:r>
          </a:p>
          <a:p>
            <a:pPr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elseif</a:t>
            </a:r>
            <a:endParaRPr lang="tr-TR" dirty="0">
              <a:solidFill>
                <a:srgbClr val="3333CC"/>
              </a:solidFill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latin typeface="Courier New" pitchFamily="49" charset="0"/>
              </a:rPr>
              <a:t>   işlem</a:t>
            </a:r>
          </a:p>
          <a:p>
            <a:pPr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 smtClean="0">
                <a:solidFill>
                  <a:srgbClr val="3333CC"/>
                </a:solidFill>
                <a:latin typeface="Courier New" pitchFamily="49" charset="0"/>
              </a:rPr>
              <a:t>else</a:t>
            </a:r>
            <a:endParaRPr lang="tr-TR" dirty="0">
              <a:solidFill>
                <a:srgbClr val="3333CC"/>
              </a:solidFill>
              <a:latin typeface="Courier New" pitchFamily="49" charset="0"/>
            </a:endParaRPr>
          </a:p>
          <a:p>
            <a:pPr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>
                <a:latin typeface="Courier New" pitchFamily="49" charset="0"/>
              </a:rPr>
              <a:t>  </a:t>
            </a:r>
            <a:r>
              <a:rPr lang="tr-TR" dirty="0" smtClean="0">
                <a:latin typeface="Courier New" pitchFamily="49" charset="0"/>
              </a:rPr>
              <a:t> </a:t>
            </a:r>
            <a:r>
              <a:rPr lang="tr-TR" dirty="0">
                <a:latin typeface="Courier New" pitchFamily="49" charset="0"/>
              </a:rPr>
              <a:t>işlem</a:t>
            </a:r>
            <a:endParaRPr lang="tr-TR" dirty="0"/>
          </a:p>
          <a:p>
            <a:pPr algn="l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end</a:t>
            </a:r>
            <a:endParaRPr lang="tr-TR" dirty="0">
              <a:solidFill>
                <a:srgbClr val="3333CC"/>
              </a:solidFill>
              <a:latin typeface="Courier New" pitchFamily="49" charset="0"/>
            </a:endParaRPr>
          </a:p>
        </p:txBody>
      </p:sp>
      <p:sp>
        <p:nvSpPr>
          <p:cNvPr id="4" name="Dikdörtgen 3"/>
          <p:cNvSpPr/>
          <p:nvPr/>
        </p:nvSpPr>
        <p:spPr>
          <a:xfrm>
            <a:off x="360362" y="745056"/>
            <a:ext cx="10993437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tr-TR" dirty="0" err="1">
                <a:solidFill>
                  <a:srgbClr val="3333CC"/>
                </a:solidFill>
                <a:latin typeface="Courier New" pitchFamily="49" charset="0"/>
              </a:rPr>
              <a:t>if</a:t>
            </a:r>
            <a:r>
              <a:rPr lang="tr-TR" dirty="0"/>
              <a:t> (eğer) yapısı bir koşulun gerçekleşmesi durumunda bir işlemi yaptırmak için sıklıkla kullanılır. Bu ifade,</a:t>
            </a:r>
          </a:p>
        </p:txBody>
      </p:sp>
      <p:sp>
        <p:nvSpPr>
          <p:cNvPr id="5" name="Dikdörtgen 4"/>
          <p:cNvSpPr/>
          <p:nvPr/>
        </p:nvSpPr>
        <p:spPr>
          <a:xfrm>
            <a:off x="648494" y="1171155"/>
            <a:ext cx="1631157" cy="8402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tr-TR" dirty="0" err="1">
                <a:solidFill>
                  <a:srgbClr val="3333CC"/>
                </a:solidFill>
                <a:latin typeface="Courier New" pitchFamily="49" charset="0"/>
              </a:rPr>
              <a:t>if</a:t>
            </a:r>
            <a:r>
              <a:rPr lang="tr-TR" dirty="0">
                <a:latin typeface="Courier New" pitchFamily="49" charset="0"/>
              </a:rPr>
              <a:t> koşul     </a:t>
            </a:r>
          </a:p>
          <a:p>
            <a:pPr>
              <a:lnSpc>
                <a:spcPct val="90000"/>
              </a:lnSpc>
            </a:pPr>
            <a:r>
              <a:rPr lang="tr-TR" dirty="0" smtClean="0">
                <a:latin typeface="Courier New" pitchFamily="49" charset="0"/>
              </a:rPr>
              <a:t>   işlem</a:t>
            </a:r>
            <a:endParaRPr lang="tr-TR" dirty="0">
              <a:latin typeface="Courier New" pitchFamily="49" charset="0"/>
            </a:endParaRPr>
          </a:p>
          <a:p>
            <a:pPr>
              <a:lnSpc>
                <a:spcPct val="90000"/>
              </a:lnSpc>
            </a:pPr>
            <a:r>
              <a:rPr lang="tr-TR" dirty="0" err="1" smtClean="0">
                <a:solidFill>
                  <a:srgbClr val="3333CC"/>
                </a:solidFill>
                <a:latin typeface="Courier New" pitchFamily="49" charset="0"/>
              </a:rPr>
              <a:t>end</a:t>
            </a:r>
            <a:endParaRPr lang="tr-TR" dirty="0">
              <a:solidFill>
                <a:srgbClr val="3333CC"/>
              </a:solidFill>
              <a:latin typeface="Courier New" pitchFamily="49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360362" y="3822304"/>
            <a:ext cx="16971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buFont typeface="Wingdings" pitchFamily="2" charset="2"/>
              <a:buNone/>
            </a:pPr>
            <a:r>
              <a:rPr lang="tr-TR" dirty="0"/>
              <a:t>biçimlerindedir. 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3965" y="1171155"/>
            <a:ext cx="2891811" cy="57864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795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0" y="0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%üçgen </a:t>
            </a:r>
            <a:r>
              <a:rPr lang="tr-TR" dirty="0" smtClean="0">
                <a:solidFill>
                  <a:srgbClr val="228B22"/>
                </a:solidFill>
                <a:latin typeface="Courier New" panose="02070309020205020404" pitchFamily="49" charset="0"/>
              </a:rPr>
              <a:t>alanını </a:t>
            </a:r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hesaplayan program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a=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'a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değerini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giriniz'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a&lt;=0</a:t>
            </a:r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it-IT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a=input</a:t>
            </a:r>
            <a:r>
              <a:rPr lang="it-IT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it-IT" dirty="0">
                <a:solidFill>
                  <a:srgbClr val="A020F0"/>
                </a:solidFill>
                <a:latin typeface="Courier New" panose="02070309020205020404" pitchFamily="49" charset="0"/>
              </a:rPr>
              <a:t>'a </a:t>
            </a:r>
            <a:r>
              <a:rPr lang="it-IT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ğ</a:t>
            </a:r>
            <a:r>
              <a:rPr lang="it-IT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erini </a:t>
            </a:r>
            <a:r>
              <a:rPr lang="it-IT" dirty="0">
                <a:solidFill>
                  <a:srgbClr val="A020F0"/>
                </a:solidFill>
                <a:latin typeface="Courier New" panose="02070309020205020404" pitchFamily="49" charset="0"/>
              </a:rPr>
              <a:t>giriniz'</a:t>
            </a:r>
            <a:r>
              <a:rPr lang="it-IT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h=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'h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değerini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giriniz'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h&lt;=0</a:t>
            </a:r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h=</a:t>
            </a:r>
            <a:r>
              <a:rPr lang="tr-TR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'h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değerini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giriniz'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Alan=(a*h)/2;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'Alan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(Alan)</a:t>
            </a:r>
          </a:p>
        </p:txBody>
      </p:sp>
      <p:sp>
        <p:nvSpPr>
          <p:cNvPr id="5" name="Dikdörtgen 4"/>
          <p:cNvSpPr/>
          <p:nvPr/>
        </p:nvSpPr>
        <p:spPr>
          <a:xfrm>
            <a:off x="55796" y="5177021"/>
            <a:ext cx="50596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a değerini giriniz-4</a:t>
            </a:r>
          </a:p>
          <a:p>
            <a:r>
              <a:rPr lang="tr-TR" dirty="0">
                <a:solidFill>
                  <a:srgbClr val="FF0000"/>
                </a:solidFill>
              </a:rPr>
              <a:t>a değerini giriniz5</a:t>
            </a:r>
          </a:p>
          <a:p>
            <a:r>
              <a:rPr lang="tr-TR" dirty="0">
                <a:solidFill>
                  <a:srgbClr val="FF0000"/>
                </a:solidFill>
              </a:rPr>
              <a:t>h değerini giriniz-6</a:t>
            </a:r>
          </a:p>
          <a:p>
            <a:r>
              <a:rPr lang="tr-TR" dirty="0">
                <a:solidFill>
                  <a:srgbClr val="FF0000"/>
                </a:solidFill>
              </a:rPr>
              <a:t>h değerini giriniz6</a:t>
            </a:r>
          </a:p>
          <a:p>
            <a:r>
              <a:rPr lang="tr-TR" dirty="0">
                <a:solidFill>
                  <a:srgbClr val="FF0000"/>
                </a:solidFill>
              </a:rPr>
              <a:t>Alan Değeri</a:t>
            </a:r>
          </a:p>
          <a:p>
            <a:r>
              <a:rPr lang="tr-TR" dirty="0">
                <a:solidFill>
                  <a:srgbClr val="FF0000"/>
                </a:solidFill>
              </a:rPr>
              <a:t>    15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918604" y="5177021"/>
            <a:ext cx="23990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a değerini giriniz5</a:t>
            </a:r>
          </a:p>
          <a:p>
            <a:r>
              <a:rPr lang="tr-TR" dirty="0">
                <a:solidFill>
                  <a:srgbClr val="FF0000"/>
                </a:solidFill>
              </a:rPr>
              <a:t>h değerini giriniz5</a:t>
            </a:r>
          </a:p>
          <a:p>
            <a:r>
              <a:rPr lang="tr-TR" dirty="0">
                <a:solidFill>
                  <a:srgbClr val="FF0000"/>
                </a:solidFill>
              </a:rPr>
              <a:t>Alan Değeri</a:t>
            </a:r>
          </a:p>
          <a:p>
            <a:r>
              <a:rPr lang="tr-TR" dirty="0">
                <a:solidFill>
                  <a:srgbClr val="FF0000"/>
                </a:solidFill>
              </a:rPr>
              <a:t>   12.5000</a:t>
            </a:r>
          </a:p>
        </p:txBody>
      </p:sp>
      <p:sp>
        <p:nvSpPr>
          <p:cNvPr id="8" name="Dikdörtgen 7"/>
          <p:cNvSpPr/>
          <p:nvPr/>
        </p:nvSpPr>
        <p:spPr>
          <a:xfrm>
            <a:off x="6151796" y="0"/>
            <a:ext cx="6096000" cy="452431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%üçgen </a:t>
            </a:r>
            <a:r>
              <a:rPr lang="tr-TR" dirty="0" smtClean="0">
                <a:solidFill>
                  <a:srgbClr val="228B22"/>
                </a:solidFill>
                <a:latin typeface="Courier New" panose="02070309020205020404" pitchFamily="49" charset="0"/>
              </a:rPr>
              <a:t>alanını </a:t>
            </a:r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hesaplayan program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a=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'a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değerini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giriniz'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a&lt;=0</a:t>
            </a:r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it-IT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a=input</a:t>
            </a:r>
            <a:r>
              <a:rPr lang="it-IT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it-IT" dirty="0">
                <a:solidFill>
                  <a:srgbClr val="A020F0"/>
                </a:solidFill>
                <a:latin typeface="Courier New" panose="02070309020205020404" pitchFamily="49" charset="0"/>
              </a:rPr>
              <a:t>'a </a:t>
            </a:r>
            <a:r>
              <a:rPr lang="it-IT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ğ</a:t>
            </a:r>
            <a:r>
              <a:rPr lang="it-IT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erini </a:t>
            </a:r>
            <a:r>
              <a:rPr lang="it-IT" dirty="0">
                <a:solidFill>
                  <a:srgbClr val="A020F0"/>
                </a:solidFill>
                <a:latin typeface="Courier New" panose="02070309020205020404" pitchFamily="49" charset="0"/>
              </a:rPr>
              <a:t>giriniz</a:t>
            </a:r>
            <a:r>
              <a:rPr lang="it-IT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it-IT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  <a:endParaRPr lang="tr-TR" dirty="0" smtClean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 smtClean="0"/>
              <a:t>          </a:t>
            </a:r>
            <a:r>
              <a:rPr lang="it-IT" dirty="0">
                <a:solidFill>
                  <a:srgbClr val="000000"/>
                </a:solidFill>
                <a:latin typeface="Courier New" panose="02070309020205020404" pitchFamily="49" charset="0"/>
              </a:rPr>
              <a:t>a=input(</a:t>
            </a:r>
            <a:r>
              <a:rPr lang="it-IT" dirty="0">
                <a:solidFill>
                  <a:srgbClr val="A020F0"/>
                </a:solidFill>
                <a:latin typeface="Courier New" panose="02070309020205020404" pitchFamily="49" charset="0"/>
              </a:rPr>
              <a:t>'a de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ğ</a:t>
            </a:r>
            <a:r>
              <a:rPr lang="it-IT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erini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 pozitif</a:t>
            </a:r>
            <a:r>
              <a:rPr lang="it-IT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 </a:t>
            </a:r>
            <a:r>
              <a:rPr lang="it-IT" dirty="0">
                <a:solidFill>
                  <a:srgbClr val="A020F0"/>
                </a:solidFill>
                <a:latin typeface="Courier New" panose="02070309020205020404" pitchFamily="49" charset="0"/>
              </a:rPr>
              <a:t>giriniz'</a:t>
            </a:r>
            <a:r>
              <a:rPr lang="it-IT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h=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'h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değerini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giriniz'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h&lt;=0</a:t>
            </a:r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h=</a:t>
            </a:r>
            <a:r>
              <a:rPr lang="tr-TR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'h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değerini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giriniz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h</a:t>
            </a:r>
            <a:r>
              <a:rPr lang="it-IT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=input(</a:t>
            </a:r>
            <a:r>
              <a:rPr lang="it-IT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‘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h</a:t>
            </a:r>
            <a:r>
              <a:rPr lang="it-IT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 </a:t>
            </a:r>
            <a:r>
              <a:rPr lang="it-IT" dirty="0">
                <a:solidFill>
                  <a:srgbClr val="A020F0"/>
                </a:solidFill>
                <a:latin typeface="Courier New" panose="02070309020205020404" pitchFamily="49" charset="0"/>
              </a:rPr>
              <a:t>de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ğ</a:t>
            </a:r>
            <a:r>
              <a:rPr lang="it-IT" dirty="0">
                <a:solidFill>
                  <a:srgbClr val="A020F0"/>
                </a:solidFill>
                <a:latin typeface="Courier New" panose="02070309020205020404" pitchFamily="49" charset="0"/>
              </a:rPr>
              <a:t>erini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 pozitif</a:t>
            </a:r>
            <a:r>
              <a:rPr lang="it-IT" dirty="0">
                <a:solidFill>
                  <a:srgbClr val="A020F0"/>
                </a:solidFill>
                <a:latin typeface="Courier New" panose="02070309020205020404" pitchFamily="49" charset="0"/>
              </a:rPr>
              <a:t> giriniz'</a:t>
            </a:r>
            <a:r>
              <a:rPr lang="it-IT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Alan=(a*h)/2;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'Alan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(Alan)</a:t>
            </a:r>
          </a:p>
        </p:txBody>
      </p:sp>
      <p:sp>
        <p:nvSpPr>
          <p:cNvPr id="9" name="Dikdörtgen 8"/>
          <p:cNvSpPr/>
          <p:nvPr/>
        </p:nvSpPr>
        <p:spPr>
          <a:xfrm>
            <a:off x="6213894" y="4549676"/>
            <a:ext cx="6096000" cy="2308324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a değerini giriniz-8</a:t>
            </a:r>
          </a:p>
          <a:p>
            <a:r>
              <a:rPr lang="tr-TR" dirty="0">
                <a:solidFill>
                  <a:srgbClr val="FF0000"/>
                </a:solidFill>
              </a:rPr>
              <a:t>a değerini giriniz-6</a:t>
            </a:r>
          </a:p>
          <a:p>
            <a:r>
              <a:rPr lang="tr-TR" dirty="0">
                <a:solidFill>
                  <a:srgbClr val="FF0000"/>
                </a:solidFill>
              </a:rPr>
              <a:t>a değerini pozitif giriniz6</a:t>
            </a:r>
          </a:p>
          <a:p>
            <a:r>
              <a:rPr lang="tr-TR" dirty="0">
                <a:solidFill>
                  <a:srgbClr val="FF0000"/>
                </a:solidFill>
              </a:rPr>
              <a:t>h değerini giriniz-5</a:t>
            </a:r>
          </a:p>
          <a:p>
            <a:r>
              <a:rPr lang="tr-TR" dirty="0">
                <a:solidFill>
                  <a:srgbClr val="FF0000"/>
                </a:solidFill>
              </a:rPr>
              <a:t>h değerini giriniz-9</a:t>
            </a:r>
          </a:p>
          <a:p>
            <a:r>
              <a:rPr lang="tr-TR" dirty="0">
                <a:solidFill>
                  <a:srgbClr val="FF0000"/>
                </a:solidFill>
              </a:rPr>
              <a:t>h değerini pozitif giriniz9</a:t>
            </a:r>
          </a:p>
          <a:p>
            <a:r>
              <a:rPr lang="tr-TR" dirty="0">
                <a:solidFill>
                  <a:srgbClr val="FF0000"/>
                </a:solidFill>
              </a:rPr>
              <a:t>Alan Değeri</a:t>
            </a:r>
          </a:p>
          <a:p>
            <a:r>
              <a:rPr lang="tr-TR" dirty="0">
                <a:solidFill>
                  <a:srgbClr val="FF0000"/>
                </a:solidFill>
              </a:rPr>
              <a:t>    27</a:t>
            </a:r>
          </a:p>
        </p:txBody>
      </p:sp>
    </p:spTree>
    <p:extLst>
      <p:ext uri="{BB962C8B-B14F-4D97-AF65-F5344CB8AC3E}">
        <p14:creationId xmlns:p14="http://schemas.microsoft.com/office/powerpoint/2010/main" val="2711469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5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o 3"/>
          <p:cNvGraphicFramePr>
            <a:graphicFrameLocks noGrp="1"/>
          </p:cNvGraphicFramePr>
          <p:nvPr>
            <p:extLst/>
          </p:nvPr>
        </p:nvGraphicFramePr>
        <p:xfrm>
          <a:off x="204912" y="1395254"/>
          <a:ext cx="2771776" cy="1097280"/>
        </p:xfrm>
        <a:graphic>
          <a:graphicData uri="http://schemas.openxmlformats.org/drawingml/2006/table">
            <a:tbl>
              <a:tblPr/>
              <a:tblGrid>
                <a:gridCol w="1385888">
                  <a:extLst>
                    <a:ext uri="{9D8B030D-6E8A-4147-A177-3AD203B41FA5}">
                      <a16:colId xmlns:a16="http://schemas.microsoft.com/office/drawing/2014/main" val="2658936784"/>
                    </a:ext>
                  </a:extLst>
                </a:gridCol>
                <a:gridCol w="1385888">
                  <a:extLst>
                    <a:ext uri="{9D8B030D-6E8A-4147-A177-3AD203B41FA5}">
                      <a16:colId xmlns:a16="http://schemas.microsoft.com/office/drawing/2014/main" val="182943334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 dirty="0">
                          <a:effectLst/>
                        </a:rPr>
                        <a:t>0 – 49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>
                          <a:effectLst/>
                        </a:rPr>
                        <a:t>Zayıf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21205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0 – 69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effectLst/>
                        </a:rPr>
                        <a:t>Orta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968649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70 – 84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>
                          <a:effectLst/>
                        </a:rPr>
                        <a:t>İyi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89642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85 – 100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>
                          <a:effectLst/>
                        </a:rPr>
                        <a:t>Pekiyi</a:t>
                      </a:r>
                      <a:endParaRPr lang="tr-TR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561891"/>
                  </a:ext>
                </a:extLst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81087" y="584774"/>
            <a:ext cx="1121556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FF0000"/>
                </a:solidFill>
              </a:rPr>
              <a:t>Girilen sınav notuna göre ekrana “zayıf – orta – iyi – pekiyi” şeklinde yazdıran program</a:t>
            </a:r>
          </a:p>
        </p:txBody>
      </p:sp>
      <p:sp>
        <p:nvSpPr>
          <p:cNvPr id="6" name="Dikdörtgen 5"/>
          <p:cNvSpPr/>
          <p:nvPr/>
        </p:nvSpPr>
        <p:spPr>
          <a:xfrm>
            <a:off x="204912" y="-1"/>
            <a:ext cx="20034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3200" b="1" dirty="0">
                <a:solidFill>
                  <a:srgbClr val="0066FF"/>
                </a:solidFill>
              </a:rPr>
              <a:t>ÖRNEK</a:t>
            </a:r>
            <a:endParaRPr lang="tr-TR" sz="3200" dirty="0"/>
          </a:p>
        </p:txBody>
      </p:sp>
      <p:sp>
        <p:nvSpPr>
          <p:cNvPr id="7" name="Dikdörtgen 6"/>
          <p:cNvSpPr/>
          <p:nvPr/>
        </p:nvSpPr>
        <p:spPr>
          <a:xfrm>
            <a:off x="81087" y="1314450"/>
            <a:ext cx="3338388" cy="14763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Dikdörtgen 7"/>
          <p:cNvSpPr/>
          <p:nvPr/>
        </p:nvSpPr>
        <p:spPr>
          <a:xfrm>
            <a:off x="3790949" y="975390"/>
            <a:ext cx="801052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all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tr-TR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sinav_notu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=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input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Ögrencinin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 notunu giriniz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= \n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);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if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sinav_notu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&gt; 84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'Pekiyi'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elseif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sinav_notu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&gt; 69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  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‘iyi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elseif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sinav_notu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&gt; 49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  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'Orta'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>
                <a:solidFill>
                  <a:srgbClr val="0000FF"/>
                </a:solidFill>
                <a:latin typeface="Courier New" panose="02070309020205020404" pitchFamily="49" charset="0"/>
              </a:rPr>
              <a:t>else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'Zayıf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tr-TR" dirty="0">
              <a:solidFill>
                <a:srgbClr val="0000FF"/>
              </a:solidFill>
              <a:latin typeface="Courier New" panose="02070309020205020404" pitchFamily="49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-28575" y="4318547"/>
            <a:ext cx="300526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Ögrencinin</a:t>
            </a:r>
            <a:r>
              <a:rPr lang="tr-TR" dirty="0"/>
              <a:t> notunu giriniz = </a:t>
            </a:r>
            <a:endParaRPr lang="tr-TR" dirty="0" smtClean="0"/>
          </a:p>
          <a:p>
            <a:r>
              <a:rPr lang="tr-TR" dirty="0" smtClean="0"/>
              <a:t>41</a:t>
            </a:r>
            <a:endParaRPr lang="tr-TR" dirty="0"/>
          </a:p>
          <a:p>
            <a:r>
              <a:rPr lang="tr-TR" dirty="0" smtClean="0"/>
              <a:t>Zayıf</a:t>
            </a:r>
          </a:p>
          <a:p>
            <a:r>
              <a:rPr lang="tr-TR" dirty="0"/>
              <a:t>&gt;&gt; 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0" y="4221986"/>
            <a:ext cx="2976688" cy="14763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Dikdörtgen 10"/>
          <p:cNvSpPr/>
          <p:nvPr/>
        </p:nvSpPr>
        <p:spPr>
          <a:xfrm>
            <a:off x="3084513" y="4240947"/>
            <a:ext cx="3048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Ögrencinin</a:t>
            </a:r>
            <a:r>
              <a:rPr lang="tr-TR" dirty="0"/>
              <a:t> notunu giriniz = </a:t>
            </a:r>
          </a:p>
          <a:p>
            <a:r>
              <a:rPr lang="tr-TR" dirty="0"/>
              <a:t> 58</a:t>
            </a:r>
          </a:p>
          <a:p>
            <a:r>
              <a:rPr lang="tr-TR" dirty="0"/>
              <a:t>Orta</a:t>
            </a:r>
          </a:p>
          <a:p>
            <a:r>
              <a:rPr lang="tr-TR" dirty="0"/>
              <a:t>&gt;&gt; 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3120169" y="4240947"/>
            <a:ext cx="2976688" cy="14763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/>
          <p:cNvSpPr/>
          <p:nvPr/>
        </p:nvSpPr>
        <p:spPr>
          <a:xfrm>
            <a:off x="6275993" y="4221986"/>
            <a:ext cx="311565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/>
              <a:t>Ögrencinin</a:t>
            </a:r>
            <a:r>
              <a:rPr lang="tr-TR" dirty="0"/>
              <a:t> notunu giriniz = </a:t>
            </a:r>
          </a:p>
          <a:p>
            <a:r>
              <a:rPr lang="tr-TR" dirty="0"/>
              <a:t> 100</a:t>
            </a:r>
          </a:p>
          <a:p>
            <a:r>
              <a:rPr lang="tr-TR" dirty="0"/>
              <a:t>Pekiyi</a:t>
            </a:r>
          </a:p>
          <a:p>
            <a:r>
              <a:rPr lang="tr-TR" dirty="0"/>
              <a:t>&gt;&gt; </a:t>
            </a:r>
          </a:p>
        </p:txBody>
      </p:sp>
      <p:sp>
        <p:nvSpPr>
          <p:cNvPr id="14" name="Dikdörtgen 13"/>
          <p:cNvSpPr/>
          <p:nvPr/>
        </p:nvSpPr>
        <p:spPr>
          <a:xfrm>
            <a:off x="6320192" y="4221985"/>
            <a:ext cx="2976688" cy="14763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537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15195" y="225088"/>
            <a:ext cx="479009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DÖNGÜ (</a:t>
            </a:r>
            <a:r>
              <a:rPr lang="tr-TR" sz="2800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Loop</a:t>
            </a:r>
            <a:r>
              <a:rPr lang="tr-TR" sz="2800" b="1" dirty="0">
                <a:solidFill>
                  <a:srgbClr val="000000"/>
                </a:solidFill>
                <a:latin typeface="Comic Sans MS" panose="030F0702030302020204" pitchFamily="66" charset="0"/>
              </a:rPr>
              <a:t>) YAPILARI </a:t>
            </a:r>
            <a:endParaRPr lang="tr-TR" sz="2800" dirty="0"/>
          </a:p>
        </p:txBody>
      </p:sp>
      <p:sp>
        <p:nvSpPr>
          <p:cNvPr id="5" name="Dikdörtgen 4"/>
          <p:cNvSpPr/>
          <p:nvPr/>
        </p:nvSpPr>
        <p:spPr>
          <a:xfrm>
            <a:off x="494579" y="949231"/>
            <a:ext cx="109181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omic Sans MS" panose="030F0702030302020204" pitchFamily="66" charset="0"/>
              </a:rPr>
              <a:t>Matlab</a:t>
            </a:r>
            <a:r>
              <a:rPr lang="tr-TR" dirty="0">
                <a:solidFill>
                  <a:srgbClr val="000000"/>
                </a:solidFill>
                <a:latin typeface="Comic Sans MS" panose="030F0702030302020204" pitchFamily="66" charset="0"/>
              </a:rPr>
              <a:t> programlama dilinde döngüler için </a:t>
            </a:r>
            <a:r>
              <a:rPr lang="tr-TR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for</a:t>
            </a:r>
            <a:r>
              <a:rPr lang="tr-TR" b="1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tr-TR" dirty="0">
                <a:solidFill>
                  <a:srgbClr val="000000"/>
                </a:solidFill>
                <a:latin typeface="Comic Sans MS" panose="030F0702030302020204" pitchFamily="66" charset="0"/>
              </a:rPr>
              <a:t>ve </a:t>
            </a:r>
            <a:r>
              <a:rPr lang="tr-TR" b="1" dirty="0" err="1">
                <a:solidFill>
                  <a:srgbClr val="000000"/>
                </a:solidFill>
                <a:latin typeface="Comic Sans MS" panose="030F0702030302020204" pitchFamily="66" charset="0"/>
              </a:rPr>
              <a:t>while</a:t>
            </a:r>
            <a:r>
              <a:rPr lang="tr-TR" b="1" dirty="0">
                <a:solidFill>
                  <a:srgbClr val="000000"/>
                </a:solidFill>
                <a:latin typeface="Comic Sans MS" panose="030F0702030302020204" pitchFamily="66" charset="0"/>
              </a:rPr>
              <a:t> </a:t>
            </a:r>
            <a:r>
              <a:rPr lang="tr-TR" dirty="0">
                <a:solidFill>
                  <a:srgbClr val="000000"/>
                </a:solidFill>
                <a:latin typeface="Comic Sans MS" panose="030F0702030302020204" pitchFamily="66" charset="0"/>
              </a:rPr>
              <a:t>deyimleri kullanılmaktadır. </a:t>
            </a:r>
            <a:endParaRPr lang="tr-TR" dirty="0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966" y="1765145"/>
            <a:ext cx="10675780" cy="3871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81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-25021" y="1305002"/>
            <a:ext cx="523619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>
                <a:solidFill>
                  <a:srgbClr val="228B22"/>
                </a:solidFill>
                <a:latin typeface="Courier New" panose="02070309020205020404" pitchFamily="49" charset="0"/>
              </a:rPr>
              <a:t>%sayıların küplerini hesaplar</a:t>
            </a:r>
          </a:p>
          <a:p>
            <a:r>
              <a:rPr lang="tr-TR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 smtClean="0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tr-TR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tr-TR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i= 1:5</a:t>
            </a:r>
          </a:p>
          <a:p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    x(i,:)=i^3;</a:t>
            </a:r>
          </a:p>
          <a:p>
            <a:r>
              <a:rPr lang="tr-TR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tr-TR" dirty="0" smtClean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 smtClean="0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(x)</a:t>
            </a:r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868909" y="323839"/>
            <a:ext cx="1084542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0000"/>
                </a:solidFill>
                <a:latin typeface="Comic Sans MS" panose="030F0702030302020204" pitchFamily="66" charset="0"/>
              </a:rPr>
              <a:t>1’ den 5’ e kadar sayıların küplerini alan ve ekranda yazan programın kodunu yazınız. </a:t>
            </a:r>
            <a:endParaRPr lang="tr-TR" sz="2400" dirty="0"/>
          </a:p>
        </p:txBody>
      </p:sp>
      <p:sp>
        <p:nvSpPr>
          <p:cNvPr id="6" name="Dikdörtgen 5"/>
          <p:cNvSpPr/>
          <p:nvPr/>
        </p:nvSpPr>
        <p:spPr>
          <a:xfrm>
            <a:off x="0" y="-70935"/>
            <a:ext cx="9781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/>
              <a:t>ÖRNEK: </a:t>
            </a:r>
            <a:endParaRPr lang="tr-TR" dirty="0"/>
          </a:p>
        </p:txBody>
      </p:sp>
      <p:sp>
        <p:nvSpPr>
          <p:cNvPr id="7" name="Dikdörtgen 6"/>
          <p:cNvSpPr/>
          <p:nvPr/>
        </p:nvSpPr>
        <p:spPr>
          <a:xfrm>
            <a:off x="134234" y="3237928"/>
            <a:ext cx="24588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tr-TR" dirty="0" smtClean="0">
                <a:solidFill>
                  <a:srgbClr val="FF0000"/>
                </a:solidFill>
              </a:rPr>
              <a:t> 1</a:t>
            </a:r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     8</a:t>
            </a:r>
          </a:p>
          <a:p>
            <a:r>
              <a:rPr lang="tr-TR" dirty="0">
                <a:solidFill>
                  <a:srgbClr val="FF0000"/>
                </a:solidFill>
              </a:rPr>
              <a:t>    27</a:t>
            </a:r>
          </a:p>
          <a:p>
            <a:r>
              <a:rPr lang="tr-TR" dirty="0">
                <a:solidFill>
                  <a:srgbClr val="FF0000"/>
                </a:solidFill>
              </a:rPr>
              <a:t>    64</a:t>
            </a:r>
          </a:p>
          <a:p>
            <a:r>
              <a:rPr lang="tr-TR" dirty="0">
                <a:solidFill>
                  <a:srgbClr val="FF0000"/>
                </a:solidFill>
              </a:rPr>
              <a:t>   125</a:t>
            </a:r>
          </a:p>
          <a:p>
            <a:endParaRPr lang="tr-TR" dirty="0"/>
          </a:p>
          <a:p>
            <a:r>
              <a:rPr lang="tr-TR" dirty="0"/>
              <a:t>&gt;&gt; </a:t>
            </a:r>
          </a:p>
        </p:txBody>
      </p:sp>
      <p:sp>
        <p:nvSpPr>
          <p:cNvPr id="9" name="Dikdörtgen 8"/>
          <p:cNvSpPr/>
          <p:nvPr/>
        </p:nvSpPr>
        <p:spPr>
          <a:xfrm>
            <a:off x="4018247" y="1305002"/>
            <a:ext cx="42285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%</a:t>
            </a:r>
            <a:r>
              <a:rPr lang="tr-TR" dirty="0" smtClean="0">
                <a:solidFill>
                  <a:srgbClr val="228B22"/>
                </a:solidFill>
                <a:latin typeface="Courier New" panose="02070309020205020404" pitchFamily="49" charset="0"/>
              </a:rPr>
              <a:t>sayıların </a:t>
            </a:r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küplerini </a:t>
            </a:r>
            <a:r>
              <a:rPr lang="tr-TR" dirty="0" smtClean="0">
                <a:solidFill>
                  <a:srgbClr val="228B22"/>
                </a:solidFill>
                <a:latin typeface="Courier New" panose="02070309020205020404" pitchFamily="49" charset="0"/>
              </a:rPr>
              <a:t>hesaplar</a:t>
            </a:r>
            <a:endParaRPr lang="tr-TR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clc;clear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i= 1:5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 x(:,i)=i^3;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tr-TR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(x)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4383206" y="370262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chemeClr val="accent5"/>
                </a:solidFill>
              </a:rPr>
              <a:t> 1     8    27    64   125</a:t>
            </a:r>
          </a:p>
          <a:p>
            <a:endParaRPr lang="tr-TR" dirty="0">
              <a:solidFill>
                <a:schemeClr val="accent5"/>
              </a:solidFill>
            </a:endParaRPr>
          </a:p>
          <a:p>
            <a:r>
              <a:rPr lang="tr-TR" dirty="0">
                <a:solidFill>
                  <a:schemeClr val="accent5"/>
                </a:solidFill>
              </a:rPr>
              <a:t>&gt;&gt; </a:t>
            </a:r>
          </a:p>
        </p:txBody>
      </p:sp>
      <p:sp>
        <p:nvSpPr>
          <p:cNvPr id="11" name="Dikdörtgen 10"/>
          <p:cNvSpPr/>
          <p:nvPr/>
        </p:nvSpPr>
        <p:spPr>
          <a:xfrm>
            <a:off x="4136409" y="1090300"/>
            <a:ext cx="3960243" cy="41789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2" name="Dikdörtgen 11"/>
          <p:cNvSpPr/>
          <p:nvPr/>
        </p:nvSpPr>
        <p:spPr>
          <a:xfrm>
            <a:off x="58004" y="1028632"/>
            <a:ext cx="4078405" cy="4437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/>
          <p:cNvSpPr/>
          <p:nvPr/>
        </p:nvSpPr>
        <p:spPr>
          <a:xfrm>
            <a:off x="8096652" y="1339523"/>
            <a:ext cx="4391049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%</a:t>
            </a:r>
            <a:r>
              <a:rPr lang="tr-TR" dirty="0" smtClean="0">
                <a:solidFill>
                  <a:srgbClr val="228B22"/>
                </a:solidFill>
                <a:latin typeface="Courier New" panose="02070309020205020404" pitchFamily="49" charset="0"/>
              </a:rPr>
              <a:t>sayıların </a:t>
            </a:r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küplerini hesaplar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clc;clear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   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sayı 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küpü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i= 1:5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i;x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=i^3;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([i x])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tr-TR" dirty="0">
              <a:solidFill>
                <a:srgbClr val="0000FF"/>
              </a:solidFill>
              <a:latin typeface="Courier New" panose="02070309020205020404" pitchFamily="49" charset="0"/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8096652" y="1111939"/>
            <a:ext cx="4110369" cy="536939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6" name="Dikdörtgen 15"/>
          <p:cNvSpPr/>
          <p:nvPr/>
        </p:nvSpPr>
        <p:spPr>
          <a:xfrm>
            <a:off x="8400374" y="4450009"/>
            <a:ext cx="175146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00B050"/>
                </a:solidFill>
              </a:rPr>
              <a:t> sayı  küpü</a:t>
            </a:r>
          </a:p>
          <a:p>
            <a:r>
              <a:rPr lang="tr-TR" dirty="0">
                <a:solidFill>
                  <a:srgbClr val="00B050"/>
                </a:solidFill>
              </a:rPr>
              <a:t>     1     1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     </a:t>
            </a:r>
            <a:r>
              <a:rPr lang="tr-TR" dirty="0">
                <a:solidFill>
                  <a:srgbClr val="00B050"/>
                </a:solidFill>
              </a:rPr>
              <a:t>2     8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     </a:t>
            </a:r>
            <a:r>
              <a:rPr lang="tr-TR" dirty="0">
                <a:solidFill>
                  <a:srgbClr val="00B050"/>
                </a:solidFill>
              </a:rPr>
              <a:t>3    27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     </a:t>
            </a:r>
            <a:r>
              <a:rPr lang="tr-TR" dirty="0">
                <a:solidFill>
                  <a:srgbClr val="00B050"/>
                </a:solidFill>
              </a:rPr>
              <a:t>4    64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     </a:t>
            </a:r>
            <a:r>
              <a:rPr lang="tr-TR" dirty="0">
                <a:solidFill>
                  <a:srgbClr val="00B050"/>
                </a:solidFill>
              </a:rPr>
              <a:t>5   125</a:t>
            </a:r>
          </a:p>
          <a:p>
            <a:r>
              <a:rPr lang="tr-TR" dirty="0" smtClean="0">
                <a:solidFill>
                  <a:srgbClr val="00B050"/>
                </a:solidFill>
              </a:rPr>
              <a:t>&gt;&gt; </a:t>
            </a:r>
            <a:endParaRPr lang="tr-T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7474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81969" y="0"/>
            <a:ext cx="1180076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Top=0;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say=1:1:10;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Top=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Top+say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endParaRPr lang="tr-TR" dirty="0" smtClean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tr-TR" dirty="0" err="1" smtClean="0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tr-TR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Top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81969" y="2505670"/>
            <a:ext cx="127367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Top </a:t>
            </a:r>
            <a:r>
              <a:rPr lang="tr-TR" dirty="0"/>
              <a:t>=</a:t>
            </a:r>
          </a:p>
          <a:p>
            <a:endParaRPr lang="tr-TR" dirty="0"/>
          </a:p>
          <a:p>
            <a:r>
              <a:rPr lang="tr-TR" dirty="0"/>
              <a:t>    55</a:t>
            </a:r>
          </a:p>
        </p:txBody>
      </p:sp>
      <p:sp>
        <p:nvSpPr>
          <p:cNvPr id="6" name="Dikdörtgen 5"/>
          <p:cNvSpPr/>
          <p:nvPr/>
        </p:nvSpPr>
        <p:spPr>
          <a:xfrm>
            <a:off x="0" y="0"/>
            <a:ext cx="3002507" cy="221093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673289" y="1358921"/>
            <a:ext cx="900297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fprintf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'0-10 arasındaki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sayıların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toplamı %d 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dir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.\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n'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,Top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  <a:endParaRPr lang="tr-TR" dirty="0"/>
          </a:p>
        </p:txBody>
      </p:sp>
      <p:sp>
        <p:nvSpPr>
          <p:cNvPr id="8" name="Dikdörtgen 7"/>
          <p:cNvSpPr/>
          <p:nvPr/>
        </p:nvSpPr>
        <p:spPr>
          <a:xfrm>
            <a:off x="2256430" y="2472856"/>
            <a:ext cx="6096000" cy="39703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0-10 arasındaki sayıların toplamı 1 </a:t>
            </a:r>
            <a:r>
              <a:rPr lang="tr-TR" dirty="0" err="1">
                <a:solidFill>
                  <a:srgbClr val="FF0000"/>
                </a:solidFill>
              </a:rPr>
              <a:t>dir</a:t>
            </a:r>
            <a:r>
              <a:rPr lang="tr-TR" dirty="0">
                <a:solidFill>
                  <a:srgbClr val="FF0000"/>
                </a:solidFill>
              </a:rPr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0-10 arasındaki sayıların toplamı 3 </a:t>
            </a:r>
            <a:r>
              <a:rPr lang="tr-TR" dirty="0" err="1">
                <a:solidFill>
                  <a:srgbClr val="FF0000"/>
                </a:solidFill>
              </a:rPr>
              <a:t>dir</a:t>
            </a:r>
            <a:r>
              <a:rPr lang="tr-TR" dirty="0">
                <a:solidFill>
                  <a:srgbClr val="FF0000"/>
                </a:solidFill>
              </a:rPr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0-10 arasındaki sayıların toplamı 6 </a:t>
            </a:r>
            <a:r>
              <a:rPr lang="tr-TR" dirty="0" err="1">
                <a:solidFill>
                  <a:srgbClr val="FF0000"/>
                </a:solidFill>
              </a:rPr>
              <a:t>dir</a:t>
            </a:r>
            <a:r>
              <a:rPr lang="tr-TR" dirty="0">
                <a:solidFill>
                  <a:srgbClr val="FF0000"/>
                </a:solidFill>
              </a:rPr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0-10 arasındaki sayıların toplamı 10 </a:t>
            </a:r>
            <a:r>
              <a:rPr lang="tr-TR" dirty="0" err="1">
                <a:solidFill>
                  <a:srgbClr val="FF0000"/>
                </a:solidFill>
              </a:rPr>
              <a:t>dir</a:t>
            </a:r>
            <a:r>
              <a:rPr lang="tr-TR" dirty="0">
                <a:solidFill>
                  <a:srgbClr val="FF0000"/>
                </a:solidFill>
              </a:rPr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0-10 arasındaki sayıların toplamı 15 </a:t>
            </a:r>
            <a:r>
              <a:rPr lang="tr-TR" dirty="0" err="1">
                <a:solidFill>
                  <a:srgbClr val="FF0000"/>
                </a:solidFill>
              </a:rPr>
              <a:t>dir</a:t>
            </a:r>
            <a:r>
              <a:rPr lang="tr-TR" dirty="0">
                <a:solidFill>
                  <a:srgbClr val="FF0000"/>
                </a:solidFill>
              </a:rPr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0-10 arasındaki sayıların toplamı 21 </a:t>
            </a:r>
            <a:r>
              <a:rPr lang="tr-TR" dirty="0" err="1">
                <a:solidFill>
                  <a:srgbClr val="FF0000"/>
                </a:solidFill>
              </a:rPr>
              <a:t>dir</a:t>
            </a:r>
            <a:r>
              <a:rPr lang="tr-TR" dirty="0">
                <a:solidFill>
                  <a:srgbClr val="FF0000"/>
                </a:solidFill>
              </a:rPr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0-10 arasındaki sayıların toplamı 28 </a:t>
            </a:r>
            <a:r>
              <a:rPr lang="tr-TR" dirty="0" err="1">
                <a:solidFill>
                  <a:srgbClr val="FF0000"/>
                </a:solidFill>
              </a:rPr>
              <a:t>dir</a:t>
            </a:r>
            <a:r>
              <a:rPr lang="tr-TR" dirty="0">
                <a:solidFill>
                  <a:srgbClr val="FF0000"/>
                </a:solidFill>
              </a:rPr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0-10 arasındaki sayıların toplamı 36 </a:t>
            </a:r>
            <a:r>
              <a:rPr lang="tr-TR" dirty="0" err="1">
                <a:solidFill>
                  <a:srgbClr val="FF0000"/>
                </a:solidFill>
              </a:rPr>
              <a:t>dir</a:t>
            </a:r>
            <a:r>
              <a:rPr lang="tr-TR" dirty="0">
                <a:solidFill>
                  <a:srgbClr val="FF0000"/>
                </a:solidFill>
              </a:rPr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0-10 arasındaki sayıların toplamı 45 </a:t>
            </a:r>
            <a:r>
              <a:rPr lang="tr-TR" dirty="0" err="1">
                <a:solidFill>
                  <a:srgbClr val="FF0000"/>
                </a:solidFill>
              </a:rPr>
              <a:t>dir</a:t>
            </a:r>
            <a:r>
              <a:rPr lang="tr-TR" dirty="0">
                <a:solidFill>
                  <a:srgbClr val="FF0000"/>
                </a:solidFill>
              </a:rPr>
              <a:t>.</a:t>
            </a:r>
          </a:p>
          <a:p>
            <a:r>
              <a:rPr lang="tr-TR" dirty="0">
                <a:solidFill>
                  <a:srgbClr val="FF0000"/>
                </a:solidFill>
              </a:rPr>
              <a:t>0-10 arasındaki sayıların toplamı 55 </a:t>
            </a:r>
            <a:r>
              <a:rPr lang="tr-TR" dirty="0" err="1">
                <a:solidFill>
                  <a:srgbClr val="FF0000"/>
                </a:solidFill>
              </a:rPr>
              <a:t>dir</a:t>
            </a:r>
            <a:r>
              <a:rPr lang="tr-TR" dirty="0">
                <a:solidFill>
                  <a:srgbClr val="FF0000"/>
                </a:solidFill>
              </a:rPr>
              <a:t>.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Top =</a:t>
            </a:r>
          </a:p>
          <a:p>
            <a:endParaRPr lang="tr-TR" dirty="0">
              <a:solidFill>
                <a:srgbClr val="FF0000"/>
              </a:solidFill>
            </a:endParaRPr>
          </a:p>
          <a:p>
            <a:r>
              <a:rPr lang="tr-TR" dirty="0">
                <a:solidFill>
                  <a:srgbClr val="FF0000"/>
                </a:solidFill>
              </a:rPr>
              <a:t>    55</a:t>
            </a:r>
          </a:p>
        </p:txBody>
      </p:sp>
      <p:sp>
        <p:nvSpPr>
          <p:cNvPr id="9" name="Dikdörtgen 8"/>
          <p:cNvSpPr/>
          <p:nvPr/>
        </p:nvSpPr>
        <p:spPr>
          <a:xfrm>
            <a:off x="59139" y="2375469"/>
            <a:ext cx="1059977" cy="105353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2256430" y="2472856"/>
            <a:ext cx="4212609" cy="3970318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6040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0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6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9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5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8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1" dur="5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4" dur="500"/>
                                        <p:tgtEl>
                                          <p:spTgt spid="8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66777" y="117758"/>
            <a:ext cx="36806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%</a:t>
            </a:r>
            <a:r>
              <a:rPr lang="tr-TR" dirty="0" err="1">
                <a:solidFill>
                  <a:srgbClr val="228B22"/>
                </a:solidFill>
                <a:latin typeface="Courier New" panose="02070309020205020404" pitchFamily="49" charset="0"/>
              </a:rPr>
              <a:t>içiçefor</a:t>
            </a:r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 </a:t>
            </a:r>
            <a:r>
              <a:rPr lang="tr-TR" dirty="0" smtClean="0">
                <a:solidFill>
                  <a:srgbClr val="228B22"/>
                </a:solidFill>
                <a:latin typeface="Courier New" panose="02070309020205020404" pitchFamily="49" charset="0"/>
              </a:rPr>
              <a:t>yapısı</a:t>
            </a:r>
            <a:endParaRPr lang="tr-TR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'i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j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 ----     ----'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i=1:2</a:t>
            </a:r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smtClean="0">
                <a:solidFill>
                  <a:srgbClr val="000000"/>
                </a:solidFill>
                <a:latin typeface="Courier New" panose="02070309020205020404" pitchFamily="49" charset="0"/>
              </a:rPr>
              <a:t>j=1:3</a:t>
            </a:r>
            <a:endParaRPr lang="tr-TR" dirty="0">
              <a:solidFill>
                <a:srgbClr val="000000"/>
              </a:solidFill>
              <a:latin typeface="Courier New" panose="020703090202050204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([i j])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tr-TR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tr-TR" dirty="0">
              <a:solidFill>
                <a:srgbClr val="0000FF"/>
              </a:solidFill>
              <a:latin typeface="Courier New" panose="02070309020205020404" pitchFamily="49" charset="0"/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235789" y="2936689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tr-TR" dirty="0">
                <a:solidFill>
                  <a:srgbClr val="FF0000"/>
                </a:solidFill>
              </a:rPr>
              <a:t>i değeri j değeri</a:t>
            </a:r>
          </a:p>
          <a:p>
            <a:r>
              <a:rPr lang="tr-TR" dirty="0">
                <a:solidFill>
                  <a:srgbClr val="FF0000"/>
                </a:solidFill>
              </a:rPr>
              <a:t> ----     ----</a:t>
            </a:r>
          </a:p>
          <a:p>
            <a:r>
              <a:rPr lang="tr-TR" dirty="0"/>
              <a:t>     1     1</a:t>
            </a:r>
          </a:p>
          <a:p>
            <a:endParaRPr lang="tr-TR" dirty="0"/>
          </a:p>
          <a:p>
            <a:r>
              <a:rPr lang="tr-TR" dirty="0"/>
              <a:t>     1     2</a:t>
            </a:r>
          </a:p>
          <a:p>
            <a:endParaRPr lang="tr-TR" dirty="0"/>
          </a:p>
          <a:p>
            <a:r>
              <a:rPr lang="tr-TR" dirty="0"/>
              <a:t>     1     3</a:t>
            </a:r>
          </a:p>
          <a:p>
            <a:endParaRPr lang="tr-TR" dirty="0"/>
          </a:p>
          <a:p>
            <a:r>
              <a:rPr lang="tr-TR" dirty="0"/>
              <a:t>     2     1</a:t>
            </a:r>
          </a:p>
          <a:p>
            <a:endParaRPr lang="tr-TR" dirty="0"/>
          </a:p>
          <a:p>
            <a:r>
              <a:rPr lang="tr-TR" dirty="0"/>
              <a:t>     2     2</a:t>
            </a:r>
          </a:p>
          <a:p>
            <a:endParaRPr lang="tr-TR" dirty="0"/>
          </a:p>
          <a:p>
            <a:r>
              <a:rPr lang="tr-TR" dirty="0"/>
              <a:t>     2     3</a:t>
            </a:r>
          </a:p>
        </p:txBody>
      </p:sp>
      <p:sp>
        <p:nvSpPr>
          <p:cNvPr id="7" name="Dikdörtgen 6"/>
          <p:cNvSpPr/>
          <p:nvPr/>
        </p:nvSpPr>
        <p:spPr>
          <a:xfrm>
            <a:off x="6219645" y="117758"/>
            <a:ext cx="368060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%</a:t>
            </a:r>
            <a:r>
              <a:rPr lang="tr-TR" dirty="0" err="1">
                <a:solidFill>
                  <a:srgbClr val="228B22"/>
                </a:solidFill>
                <a:latin typeface="Courier New" panose="02070309020205020404" pitchFamily="49" charset="0"/>
              </a:rPr>
              <a:t>içiçefor</a:t>
            </a:r>
            <a:r>
              <a:rPr lang="tr-TR" dirty="0">
                <a:solidFill>
                  <a:srgbClr val="228B22"/>
                </a:solidFill>
                <a:latin typeface="Courier New" panose="02070309020205020404" pitchFamily="49" charset="0"/>
              </a:rPr>
              <a:t> </a:t>
            </a:r>
            <a:r>
              <a:rPr lang="tr-TR" dirty="0" smtClean="0">
                <a:solidFill>
                  <a:srgbClr val="228B22"/>
                </a:solidFill>
                <a:latin typeface="Courier New" panose="02070309020205020404" pitchFamily="49" charset="0"/>
              </a:rPr>
              <a:t>yapısı</a:t>
            </a:r>
            <a:endParaRPr lang="tr-TR" dirty="0">
              <a:solidFill>
                <a:srgbClr val="228B22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clear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err="1">
                <a:solidFill>
                  <a:srgbClr val="A020F0"/>
                </a:solidFill>
                <a:latin typeface="Courier New" panose="02070309020205020404" pitchFamily="49" charset="0"/>
              </a:rPr>
              <a:t>all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;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clc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;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'i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 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j </a:t>
            </a:r>
            <a:r>
              <a:rPr lang="tr-TR" dirty="0" smtClean="0">
                <a:solidFill>
                  <a:srgbClr val="A020F0"/>
                </a:solidFill>
                <a:latin typeface="Courier New" panose="02070309020205020404" pitchFamily="49" charset="0"/>
              </a:rPr>
              <a:t>değeri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</a:t>
            </a:r>
            <a:r>
              <a:rPr lang="tr-TR" dirty="0">
                <a:solidFill>
                  <a:srgbClr val="A020F0"/>
                </a:solidFill>
                <a:latin typeface="Courier New" panose="02070309020205020404" pitchFamily="49" charset="0"/>
              </a:rPr>
              <a:t>' ----     ----'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)</a:t>
            </a: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i=1:3</a:t>
            </a:r>
            <a:endParaRPr lang="tr-TR" dirty="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for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</a:t>
            </a:r>
            <a:r>
              <a:rPr lang="tr-TR" dirty="0" smtClean="0">
                <a:solidFill>
                  <a:srgbClr val="FF0000"/>
                </a:solidFill>
                <a:latin typeface="Courier New" panose="02070309020205020404" pitchFamily="49" charset="0"/>
              </a:rPr>
              <a:t>j=1:2</a:t>
            </a:r>
            <a:endParaRPr lang="tr-TR" dirty="0">
              <a:solidFill>
                <a:srgbClr val="FF0000"/>
              </a:solidFill>
              <a:latin typeface="Courier New" panose="02070309020205020404" pitchFamily="49" charset="0"/>
            </a:endParaRP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tr-TR" dirty="0" err="1">
                <a:solidFill>
                  <a:srgbClr val="000000"/>
                </a:solidFill>
                <a:latin typeface="Courier New" panose="02070309020205020404" pitchFamily="49" charset="0"/>
              </a:rPr>
              <a:t>disp</a:t>
            </a:r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([i j])</a:t>
            </a:r>
          </a:p>
          <a:p>
            <a:r>
              <a:rPr lang="tr-TR" dirty="0">
                <a:solidFill>
                  <a:srgbClr val="000000"/>
                </a:solidFill>
                <a:latin typeface="Courier New" panose="02070309020205020404" pitchFamily="49" charset="0"/>
              </a:rPr>
              <a:t>    </a:t>
            </a:r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tr-TR" dirty="0">
              <a:solidFill>
                <a:srgbClr val="0000FF"/>
              </a:solidFill>
              <a:latin typeface="Courier New" panose="02070309020205020404" pitchFamily="49" charset="0"/>
            </a:endParaRPr>
          </a:p>
          <a:p>
            <a:r>
              <a:rPr lang="tr-TR" dirty="0" err="1">
                <a:solidFill>
                  <a:srgbClr val="0000FF"/>
                </a:solidFill>
                <a:latin typeface="Courier New" panose="02070309020205020404" pitchFamily="49" charset="0"/>
              </a:rPr>
              <a:t>end</a:t>
            </a:r>
            <a:endParaRPr lang="tr-TR" dirty="0">
              <a:solidFill>
                <a:srgbClr val="0000FF"/>
              </a:solidFill>
              <a:latin typeface="Courier New" panose="02070309020205020404" pitchFamily="49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6219645" y="3014326"/>
            <a:ext cx="2300377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i değeri j değeri</a:t>
            </a:r>
          </a:p>
          <a:p>
            <a:r>
              <a:rPr lang="tr-TR" dirty="0"/>
              <a:t> ----     ----</a:t>
            </a:r>
          </a:p>
          <a:p>
            <a:r>
              <a:rPr lang="tr-TR" dirty="0"/>
              <a:t>     1     1</a:t>
            </a:r>
          </a:p>
          <a:p>
            <a:endParaRPr lang="tr-TR" dirty="0"/>
          </a:p>
          <a:p>
            <a:r>
              <a:rPr lang="tr-TR" dirty="0"/>
              <a:t>     1     2</a:t>
            </a:r>
          </a:p>
          <a:p>
            <a:endParaRPr lang="tr-TR" dirty="0"/>
          </a:p>
          <a:p>
            <a:r>
              <a:rPr lang="tr-TR" dirty="0"/>
              <a:t>     2     1</a:t>
            </a:r>
          </a:p>
          <a:p>
            <a:endParaRPr lang="tr-TR" dirty="0"/>
          </a:p>
          <a:p>
            <a:r>
              <a:rPr lang="tr-TR" dirty="0"/>
              <a:t>     2     2</a:t>
            </a:r>
          </a:p>
          <a:p>
            <a:endParaRPr lang="tr-TR" dirty="0"/>
          </a:p>
          <a:p>
            <a:r>
              <a:rPr lang="tr-TR" dirty="0"/>
              <a:t>     3     1</a:t>
            </a:r>
          </a:p>
          <a:p>
            <a:endParaRPr lang="tr-TR" dirty="0"/>
          </a:p>
          <a:p>
            <a:r>
              <a:rPr lang="tr-TR" dirty="0"/>
              <a:t>     3     2</a:t>
            </a:r>
          </a:p>
        </p:txBody>
      </p:sp>
    </p:spTree>
    <p:extLst>
      <p:ext uri="{BB962C8B-B14F-4D97-AF65-F5344CB8AC3E}">
        <p14:creationId xmlns:p14="http://schemas.microsoft.com/office/powerpoint/2010/main" val="582358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1451</TotalTime>
  <Words>1902</Words>
  <Application>Microsoft Office PowerPoint</Application>
  <PresentationFormat>Geniş ekran</PresentationFormat>
  <Paragraphs>452</Paragraphs>
  <Slides>22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10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33" baseType="lpstr">
      <vt:lpstr>Arial</vt:lpstr>
      <vt:lpstr>Calibri</vt:lpstr>
      <vt:lpstr>Calibri Light</vt:lpstr>
      <vt:lpstr>Comic Sans MS</vt:lpstr>
      <vt:lpstr>Courier</vt:lpstr>
      <vt:lpstr>Courier New</vt:lpstr>
      <vt:lpstr>CourierNew</vt:lpstr>
      <vt:lpstr>Times New Roman</vt:lpstr>
      <vt:lpstr>TimesNewRoman</vt:lpstr>
      <vt:lpstr>Wingdings</vt:lpstr>
      <vt:lpstr>Office Teması</vt:lpstr>
      <vt:lpstr>Yerbilimlerinde Matlab ve Modelleme</vt:lpstr>
      <vt:lpstr>PowerPoint Sunusu</vt:lpstr>
      <vt:lpstr>MATLAB/if,end yapısı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BİLGİSAYAR TEMELLERİ  VE  PROGRAMLAMAYA GİRİŞ</dc:title>
  <dc:creator>Hakan Alp</dc:creator>
  <cp:lastModifiedBy>Hakan Alp</cp:lastModifiedBy>
  <cp:revision>114</cp:revision>
  <dcterms:created xsi:type="dcterms:W3CDTF">2018-01-24T08:33:02Z</dcterms:created>
  <dcterms:modified xsi:type="dcterms:W3CDTF">2018-11-01T07:36:17Z</dcterms:modified>
</cp:coreProperties>
</file>